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62" r:id="rId3"/>
    <p:sldId id="273" r:id="rId4"/>
    <p:sldId id="274" r:id="rId5"/>
    <p:sldId id="276" r:id="rId6"/>
    <p:sldId id="275" r:id="rId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1pPr>
    <a:lvl2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2pPr>
    <a:lvl3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3pPr>
    <a:lvl4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4pPr>
    <a:lvl5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5pPr>
    <a:lvl6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6pPr>
    <a:lvl7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7pPr>
    <a:lvl8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8pPr>
    <a:lvl9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A5A5"/>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71"/>
    <p:restoredTop sz="83989" autoAdjust="0"/>
  </p:normalViewPr>
  <p:slideViewPr>
    <p:cSldViewPr snapToGrid="0" snapToObjects="1">
      <p:cViewPr varScale="1">
        <p:scale>
          <a:sx n="51" d="100"/>
          <a:sy n="51" d="100"/>
        </p:scale>
        <p:origin x="1144"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hape 34"/>
          <p:cNvSpPr>
            <a:spLocks noGrp="1" noRot="1" noChangeAspect="1"/>
          </p:cNvSpPr>
          <p:nvPr>
            <p:ph type="sldImg"/>
          </p:nvPr>
        </p:nvSpPr>
        <p:spPr>
          <a:xfrm>
            <a:off x="1143000" y="685800"/>
            <a:ext cx="4572000" cy="3429000"/>
          </a:xfrm>
          <a:prstGeom prst="rect">
            <a:avLst/>
          </a:prstGeom>
        </p:spPr>
        <p:txBody>
          <a:bodyPr/>
          <a:lstStyle/>
          <a:p>
            <a:endParaRPr/>
          </a:p>
        </p:txBody>
      </p:sp>
      <p:sp>
        <p:nvSpPr>
          <p:cNvPr id="35" name="Shape 3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828800" latinLnBrk="0">
      <a:defRPr sz="2400">
        <a:latin typeface="+mj-lt"/>
        <a:ea typeface="+mj-ea"/>
        <a:cs typeface="+mj-cs"/>
        <a:sym typeface="Calibri"/>
      </a:defRPr>
    </a:lvl1pPr>
    <a:lvl2pPr indent="228600" defTabSz="1828800" latinLnBrk="0">
      <a:defRPr sz="2400">
        <a:latin typeface="+mj-lt"/>
        <a:ea typeface="+mj-ea"/>
        <a:cs typeface="+mj-cs"/>
        <a:sym typeface="Calibri"/>
      </a:defRPr>
    </a:lvl2pPr>
    <a:lvl3pPr indent="457200" defTabSz="1828800" latinLnBrk="0">
      <a:defRPr sz="2400">
        <a:latin typeface="+mj-lt"/>
        <a:ea typeface="+mj-ea"/>
        <a:cs typeface="+mj-cs"/>
        <a:sym typeface="Calibri"/>
      </a:defRPr>
    </a:lvl3pPr>
    <a:lvl4pPr indent="685800" defTabSz="1828800" latinLnBrk="0">
      <a:defRPr sz="2400">
        <a:latin typeface="+mj-lt"/>
        <a:ea typeface="+mj-ea"/>
        <a:cs typeface="+mj-cs"/>
        <a:sym typeface="Calibri"/>
      </a:defRPr>
    </a:lvl4pPr>
    <a:lvl5pPr indent="914400" defTabSz="1828800" latinLnBrk="0">
      <a:defRPr sz="2400">
        <a:latin typeface="+mj-lt"/>
        <a:ea typeface="+mj-ea"/>
        <a:cs typeface="+mj-cs"/>
        <a:sym typeface="Calibri"/>
      </a:defRPr>
    </a:lvl5pPr>
    <a:lvl6pPr indent="1143000" defTabSz="1828800" latinLnBrk="0">
      <a:defRPr sz="2400">
        <a:latin typeface="+mj-lt"/>
        <a:ea typeface="+mj-ea"/>
        <a:cs typeface="+mj-cs"/>
        <a:sym typeface="Calibri"/>
      </a:defRPr>
    </a:lvl6pPr>
    <a:lvl7pPr indent="1371600" defTabSz="1828800" latinLnBrk="0">
      <a:defRPr sz="2400">
        <a:latin typeface="+mj-lt"/>
        <a:ea typeface="+mj-ea"/>
        <a:cs typeface="+mj-cs"/>
        <a:sym typeface="Calibri"/>
      </a:defRPr>
    </a:lvl7pPr>
    <a:lvl8pPr indent="1600200" defTabSz="1828800" latinLnBrk="0">
      <a:defRPr sz="2400">
        <a:latin typeface="+mj-lt"/>
        <a:ea typeface="+mj-ea"/>
        <a:cs typeface="+mj-cs"/>
        <a:sym typeface="Calibri"/>
      </a:defRPr>
    </a:lvl8pPr>
    <a:lvl9pPr indent="1828800" defTabSz="1828800" latinLnBrk="0">
      <a:defRPr sz="24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9510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0460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u="none" dirty="0"/>
          </a:p>
        </p:txBody>
      </p:sp>
    </p:spTree>
    <p:extLst>
      <p:ext uri="{BB962C8B-B14F-4D97-AF65-F5344CB8AC3E}">
        <p14:creationId xmlns:p14="http://schemas.microsoft.com/office/powerpoint/2010/main" val="3684708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2400" dirty="0">
              <a:latin typeface="Arial" panose="020B0604020202020204" pitchFamily="34" charset="0"/>
            </a:endParaRPr>
          </a:p>
        </p:txBody>
      </p:sp>
    </p:spTree>
    <p:extLst>
      <p:ext uri="{BB962C8B-B14F-4D97-AF65-F5344CB8AC3E}">
        <p14:creationId xmlns:p14="http://schemas.microsoft.com/office/powerpoint/2010/main" val="2024908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31450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Cover">
    <p:spTree>
      <p:nvGrpSpPr>
        <p:cNvPr id="1" name=""/>
        <p:cNvGrpSpPr/>
        <p:nvPr/>
      </p:nvGrpSpPr>
      <p:grpSpPr>
        <a:xfrm>
          <a:off x="0" y="0"/>
          <a:ext cx="0" cy="0"/>
          <a:chOff x="0" y="0"/>
          <a:chExt cx="0" cy="0"/>
        </a:xfrm>
      </p:grpSpPr>
      <p:sp>
        <p:nvSpPr>
          <p:cNvPr id="12"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Content Page">
    <p:spTree>
      <p:nvGrpSpPr>
        <p:cNvPr id="1" name=""/>
        <p:cNvGrpSpPr/>
        <p:nvPr/>
      </p:nvGrpSpPr>
      <p:grpSpPr>
        <a:xfrm>
          <a:off x="0" y="0"/>
          <a:ext cx="0" cy="0"/>
          <a:chOff x="0" y="0"/>
          <a:chExt cx="0" cy="0"/>
        </a:xfrm>
      </p:grpSpPr>
      <p:pic>
        <p:nvPicPr>
          <p:cNvPr id="19" name="Afbeelding" descr="Afbeeldin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20"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Back Cover">
    <p:bg>
      <p:bgPr>
        <a:solidFill>
          <a:srgbClr val="FFFFFF"/>
        </a:solidFill>
        <a:effectLst/>
      </p:bgPr>
    </p:bg>
    <p:spTree>
      <p:nvGrpSpPr>
        <p:cNvPr id="1" name=""/>
        <p:cNvGrpSpPr/>
        <p:nvPr/>
      </p:nvGrpSpPr>
      <p:grpSpPr>
        <a:xfrm>
          <a:off x="0" y="0"/>
          <a:ext cx="0" cy="0"/>
          <a:chOff x="0" y="0"/>
          <a:chExt cx="0" cy="0"/>
        </a:xfrm>
      </p:grpSpPr>
      <p:pic>
        <p:nvPicPr>
          <p:cNvPr id="27" name="Afbeelding" descr="Afbeelding"/>
          <p:cNvPicPr>
            <a:picLocks noChangeAspect="1"/>
          </p:cNvPicPr>
          <p:nvPr/>
        </p:nvPicPr>
        <p:blipFill>
          <a:blip r:embed="rId2"/>
          <a:stretch>
            <a:fillRect/>
          </a:stretch>
        </p:blipFill>
        <p:spPr>
          <a:xfrm>
            <a:off x="0" y="0"/>
            <a:ext cx="24384000" cy="13716000"/>
          </a:xfrm>
          <a:prstGeom prst="rect">
            <a:avLst/>
          </a:prstGeom>
          <a:ln w="12700">
            <a:miter lim="400000"/>
          </a:ln>
        </p:spPr>
      </p:pic>
      <p:sp>
        <p:nvSpPr>
          <p:cNvPr id="28"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Afbeelding" descr="Afbeelding"/>
          <p:cNvPicPr>
            <a:picLocks noChangeAspect="1"/>
          </p:cNvPicPr>
          <p:nvPr/>
        </p:nvPicPr>
        <p:blipFill>
          <a:blip r:embed="rId5"/>
          <a:stretch>
            <a:fillRect/>
          </a:stretch>
        </p:blipFill>
        <p:spPr>
          <a:xfrm>
            <a:off x="0" y="0"/>
            <a:ext cx="24384000" cy="13716000"/>
          </a:xfrm>
          <a:prstGeom prst="rect">
            <a:avLst/>
          </a:prstGeom>
          <a:ln w="12700">
            <a:miter lim="400000"/>
          </a:ln>
        </p:spPr>
      </p:pic>
      <p:sp>
        <p:nvSpPr>
          <p:cNvPr id="3" name="Titeltekst"/>
          <p:cNvSpPr txBox="1">
            <a:spLocks noGrp="1"/>
          </p:cNvSpPr>
          <p:nvPr>
            <p:ph type="title"/>
          </p:nvPr>
        </p:nvSpPr>
        <p:spPr>
          <a:xfrm>
            <a:off x="3653366" y="1539875"/>
            <a:ext cx="19507201" cy="33369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tIns="91438" rIns="91438" bIns="91438" anchor="ctr">
            <a:normAutofit/>
          </a:bodyPr>
          <a:lstStyle/>
          <a:p>
            <a:r>
              <a:t>Titeltekst</a:t>
            </a:r>
          </a:p>
        </p:txBody>
      </p:sp>
      <p:sp>
        <p:nvSpPr>
          <p:cNvPr id="4" name="Hoofdtekst - niveau één…"/>
          <p:cNvSpPr txBox="1">
            <a:spLocks noGrp="1"/>
          </p:cNvSpPr>
          <p:nvPr>
            <p:ph type="body" idx="1"/>
          </p:nvPr>
        </p:nvSpPr>
        <p:spPr>
          <a:xfrm>
            <a:off x="13610166" y="4876800"/>
            <a:ext cx="9550401" cy="8839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tIns="91438" rIns="91438" bIns="91438">
            <a:normAutofit/>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5" name="Dianummer"/>
          <p:cNvSpPr txBox="1">
            <a:spLocks noGrp="1"/>
          </p:cNvSpPr>
          <p:nvPr>
            <p:ph type="sldNum" sz="quarter" idx="2"/>
          </p:nvPr>
        </p:nvSpPr>
        <p:spPr>
          <a:xfrm>
            <a:off x="22203061" y="12835877"/>
            <a:ext cx="504546" cy="483909"/>
          </a:xfrm>
          <a:prstGeom prst="rect">
            <a:avLst/>
          </a:prstGeom>
          <a:ln w="12700">
            <a:miter lim="400000"/>
          </a:ln>
        </p:spPr>
        <p:txBody>
          <a:bodyPr wrap="none" lIns="91438" tIns="91438" rIns="91438" bIns="91438" anchor="ctr">
            <a:spAutoFit/>
          </a:bodyPr>
          <a:lstStyle>
            <a:lvl1pPr algn="r">
              <a:defRPr sz="2400">
                <a:solidFill>
                  <a:srgbClr val="898989"/>
                </a:solidFill>
                <a:latin typeface="+mj-lt"/>
                <a:ea typeface="+mj-ea"/>
                <a:cs typeface="+mj-cs"/>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spd="med"/>
  <p:txStyles>
    <p:titleStyle>
      <a:lvl1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mj-lt"/>
          <a:ea typeface="+mj-ea"/>
          <a:cs typeface="+mj-cs"/>
          <a:sym typeface="Calibri"/>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mj-lt"/>
          <a:ea typeface="+mj-ea"/>
          <a:cs typeface="+mj-cs"/>
          <a:sym typeface="Calibri"/>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mj-lt"/>
          <a:ea typeface="+mj-ea"/>
          <a:cs typeface="+mj-cs"/>
          <a:sym typeface="Calibri"/>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mj-lt"/>
          <a:ea typeface="+mj-ea"/>
          <a:cs typeface="+mj-cs"/>
          <a:sym typeface="Calibri"/>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mj-lt"/>
          <a:ea typeface="+mj-ea"/>
          <a:cs typeface="+mj-cs"/>
          <a:sym typeface="Calibri"/>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mj-lt"/>
          <a:ea typeface="+mj-ea"/>
          <a:cs typeface="+mj-cs"/>
          <a:sym typeface="Calibri"/>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mj-lt"/>
          <a:ea typeface="+mj-ea"/>
          <a:cs typeface="+mj-cs"/>
          <a:sym typeface="Calibri"/>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mj-lt"/>
          <a:ea typeface="+mj-ea"/>
          <a:cs typeface="+mj-cs"/>
          <a:sym typeface="Calibri"/>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000000"/>
          </a:solidFill>
          <a:uFillTx/>
          <a:latin typeface="+mj-lt"/>
          <a:ea typeface="+mj-ea"/>
          <a:cs typeface="+mj-cs"/>
          <a:sym typeface="Calibri"/>
        </a:defRPr>
      </a:lvl9pPr>
    </p:titleStyle>
    <p:bodyStyle>
      <a:lvl1pPr marL="457200" marR="0" indent="-457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1pPr>
      <a:lvl2pPr marL="990600" marR="0" indent="-5334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2pPr>
      <a:lvl3pPr marL="1554478" marR="0" indent="-640078"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3pPr>
      <a:lvl4pPr marL="2082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4pPr>
      <a:lvl5pPr marL="25400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000000"/>
          </a:solidFill>
          <a:uFillTx/>
          <a:latin typeface="+mj-lt"/>
          <a:ea typeface="+mj-ea"/>
          <a:cs typeface="+mj-cs"/>
          <a:sym typeface="Calibri"/>
        </a:defRPr>
      </a:lvl9pPr>
    </p:bodyStyle>
    <p:otherStyle>
      <a:lvl1pPr marL="0" marR="0" indent="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1pPr>
      <a:lvl2pPr marL="0" marR="0" indent="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2pPr>
      <a:lvl3pPr marL="0" marR="0" indent="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3pPr>
      <a:lvl4pPr marL="0" marR="0" indent="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4pPr>
      <a:lvl5pPr marL="0" marR="0" indent="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5pPr>
      <a:lvl6pPr marL="0" marR="0" indent="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6pPr>
      <a:lvl7pPr marL="0" marR="0" indent="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7pPr>
      <a:lvl8pPr marL="0" marR="0" indent="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8pPr>
      <a:lvl9pPr marL="0" marR="0" indent="0" algn="r" defTabSz="18288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7" name="01 | 01 | 2022 by Name Surname"/>
          <p:cNvSpPr txBox="1"/>
          <p:nvPr/>
        </p:nvSpPr>
        <p:spPr>
          <a:xfrm>
            <a:off x="9841939" y="7299611"/>
            <a:ext cx="7013454" cy="1754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tIns="91438" rIns="91438" bIns="91438">
            <a:spAutoFit/>
          </a:bodyPr>
          <a:lstStyle>
            <a:lvl1pPr>
              <a:defRPr sz="3000" cap="all">
                <a:solidFill>
                  <a:srgbClr val="FFFAD9"/>
                </a:solidFill>
                <a:latin typeface="Roboto"/>
                <a:ea typeface="Roboto"/>
                <a:cs typeface="Roboto"/>
                <a:sym typeface="Roboto"/>
              </a:defRPr>
            </a:lvl1pPr>
          </a:lstStyle>
          <a:p>
            <a:r>
              <a:rPr sz="3400" dirty="0">
                <a:latin typeface="Share Tech" pitchFamily="2" charset="77"/>
              </a:rPr>
              <a:t>01 | 0</a:t>
            </a:r>
            <a:r>
              <a:rPr lang="en-US" sz="3400" dirty="0">
                <a:latin typeface="Share Tech" pitchFamily="2" charset="77"/>
              </a:rPr>
              <a:t>9</a:t>
            </a:r>
            <a:r>
              <a:rPr sz="3400" dirty="0">
                <a:latin typeface="Share Tech" pitchFamily="2" charset="77"/>
              </a:rPr>
              <a:t> | 2022 by </a:t>
            </a:r>
            <a:r>
              <a:rPr lang="en-US" sz="3400" dirty="0" err="1">
                <a:latin typeface="Share Tech" pitchFamily="2" charset="77"/>
              </a:rPr>
              <a:t>Frederike</a:t>
            </a:r>
            <a:r>
              <a:rPr lang="en-US" sz="3400" dirty="0">
                <a:latin typeface="Share Tech" pitchFamily="2" charset="77"/>
              </a:rPr>
              <a:t> Schmitz</a:t>
            </a:r>
          </a:p>
          <a:p>
            <a:r>
              <a:rPr lang="en-US" sz="3400" dirty="0" err="1">
                <a:latin typeface="Share Tech" pitchFamily="2" charset="77"/>
              </a:rPr>
              <a:t>SciCom</a:t>
            </a:r>
            <a:r>
              <a:rPr lang="en-US" sz="3400" dirty="0">
                <a:latin typeface="Share Tech" pitchFamily="2" charset="77"/>
              </a:rPr>
              <a:t> NL</a:t>
            </a:r>
          </a:p>
          <a:p>
            <a:endParaRPr lang="en-US" sz="3400" dirty="0">
              <a:latin typeface="Share Tech" pitchFamily="2" charset="77"/>
            </a:endParaRPr>
          </a:p>
        </p:txBody>
      </p:sp>
      <p:sp>
        <p:nvSpPr>
          <p:cNvPr id="38" name="Here goes a title"/>
          <p:cNvSpPr txBox="1"/>
          <p:nvPr/>
        </p:nvSpPr>
        <p:spPr>
          <a:xfrm>
            <a:off x="7196915" y="2394058"/>
            <a:ext cx="14695044" cy="9233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tIns="91438" rIns="91438" bIns="91438">
            <a:spAutoFit/>
          </a:bodyPr>
          <a:lstStyle>
            <a:lvl1pPr>
              <a:defRPr sz="11000" cap="all">
                <a:solidFill>
                  <a:srgbClr val="FFFAD9"/>
                </a:solidFill>
                <a:latin typeface="Roboto"/>
                <a:ea typeface="Roboto"/>
                <a:cs typeface="Roboto"/>
                <a:sym typeface="Roboto"/>
              </a:defRPr>
            </a:lvl1pPr>
          </a:lstStyle>
          <a:p>
            <a:r>
              <a:rPr lang="en-US" sz="4800" dirty="0">
                <a:latin typeface="Share Tech" pitchFamily="2" charset="77"/>
              </a:rPr>
              <a:t>Towards a full spectrum of societal engagement</a:t>
            </a:r>
          </a:p>
        </p:txBody>
      </p:sp>
      <p:sp>
        <p:nvSpPr>
          <p:cNvPr id="39" name="And here goes a subtitle"/>
          <p:cNvSpPr txBox="1"/>
          <p:nvPr/>
        </p:nvSpPr>
        <p:spPr>
          <a:xfrm>
            <a:off x="9765728" y="4706349"/>
            <a:ext cx="13489586" cy="22159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tIns="91438" rIns="91438" bIns="91438">
            <a:spAutoFit/>
          </a:bodyPr>
          <a:lstStyle>
            <a:lvl1pPr>
              <a:defRPr sz="5400" cap="all">
                <a:solidFill>
                  <a:srgbClr val="241F21"/>
                </a:solidFill>
                <a:latin typeface="Roboto"/>
                <a:ea typeface="Roboto"/>
                <a:cs typeface="Roboto"/>
                <a:sym typeface="Roboto"/>
              </a:defRPr>
            </a:lvl1pPr>
          </a:lstStyle>
          <a:p>
            <a:r>
              <a:rPr lang="en-US" sz="6600" dirty="0">
                <a:latin typeface="Share Tech" pitchFamily="2" charset="77"/>
              </a:rPr>
              <a:t>science communication &amp; citizen </a:t>
            </a:r>
          </a:p>
          <a:p>
            <a:r>
              <a:rPr lang="en-US" sz="6600" dirty="0">
                <a:latin typeface="Share Tech" pitchFamily="2" charset="77"/>
              </a:rPr>
              <a:t>science in open science</a:t>
            </a:r>
            <a:endParaRPr sz="6600" dirty="0">
              <a:latin typeface="Share Tech" pitchFamily="2" charset="77"/>
            </a:endParaRPr>
          </a:p>
        </p:txBody>
      </p:sp>
      <p:pic>
        <p:nvPicPr>
          <p:cNvPr id="6" name="Picture 5">
            <a:extLst>
              <a:ext uri="{FF2B5EF4-FFF2-40B4-BE49-F238E27FC236}">
                <a16:creationId xmlns:a16="http://schemas.microsoft.com/office/drawing/2014/main" id="{638D703F-C0D0-184C-B5C3-85AF95B66F83}"/>
              </a:ext>
            </a:extLst>
          </p:cNvPr>
          <p:cNvPicPr>
            <a:picLocks noChangeAspect="1"/>
          </p:cNvPicPr>
          <p:nvPr/>
        </p:nvPicPr>
        <p:blipFill>
          <a:blip r:embed="rId2"/>
          <a:stretch>
            <a:fillRect/>
          </a:stretch>
        </p:blipFill>
        <p:spPr>
          <a:xfrm>
            <a:off x="22456479" y="11788378"/>
            <a:ext cx="1315082" cy="1315082"/>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1" name="The ambition of the European Open Science Cloud (EOSC) is to develop a “Web of FAIR Data and services” for science in Europe. EOSC will be a multi-disciplinary environment where researchers can publish, find and re-use data, tools and services, enabling them to better conduct their work. EOSC builds on existing infrastructure and services supported by the EC, Member States and research communities. It brings these together in a federated ‘system of systems’ approach, adding value by aggregating content and enabling services to be used together.…"/>
          <p:cNvSpPr txBox="1"/>
          <p:nvPr/>
        </p:nvSpPr>
        <p:spPr>
          <a:xfrm>
            <a:off x="1189760" y="4405937"/>
            <a:ext cx="20735058" cy="22159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a:spAutoFit/>
          </a:bodyPr>
          <a:lstStyle/>
          <a:p>
            <a:r>
              <a:rPr lang="en-US" sz="4400" dirty="0">
                <a:solidFill>
                  <a:schemeClr val="accent2"/>
                </a:solidFill>
                <a:latin typeface="Share Tech" panose="00000500000000000000" pitchFamily="2" charset="0"/>
              </a:rPr>
              <a:t>Close collaboration </a:t>
            </a:r>
            <a:r>
              <a:rPr lang="en-US" sz="4400" dirty="0">
                <a:latin typeface="Share Tech" panose="00000500000000000000" pitchFamily="2" charset="0"/>
              </a:rPr>
              <a:t>between knowledge institutions, government, industry, and </a:t>
            </a:r>
            <a:r>
              <a:rPr lang="en-US" sz="4400" dirty="0">
                <a:solidFill>
                  <a:schemeClr val="accent2"/>
                </a:solidFill>
                <a:latin typeface="Share Tech" panose="00000500000000000000" pitchFamily="2" charset="0"/>
              </a:rPr>
              <a:t>citizens </a:t>
            </a:r>
            <a:r>
              <a:rPr lang="en-US" sz="4400" dirty="0">
                <a:latin typeface="Share Tech" panose="00000500000000000000" pitchFamily="2" charset="0"/>
              </a:rPr>
              <a:t>to strengthen the international position of Dutch science and </a:t>
            </a:r>
            <a:r>
              <a:rPr lang="en-US" sz="4400" dirty="0" err="1">
                <a:latin typeface="Share Tech" panose="00000500000000000000" pitchFamily="2" charset="0"/>
              </a:rPr>
              <a:t>optimise</a:t>
            </a:r>
            <a:r>
              <a:rPr lang="en-US" sz="4400" dirty="0">
                <a:latin typeface="Share Tech" panose="00000500000000000000" pitchFamily="2" charset="0"/>
              </a:rPr>
              <a:t> the processes of </a:t>
            </a:r>
            <a:r>
              <a:rPr lang="en-US" sz="4400" dirty="0">
                <a:solidFill>
                  <a:schemeClr val="accent2"/>
                </a:solidFill>
                <a:latin typeface="Share Tech" panose="00000500000000000000" pitchFamily="2" charset="0"/>
              </a:rPr>
              <a:t>creating, sharing, and communicating knowledge for the benefit of society</a:t>
            </a:r>
            <a:endParaRPr lang="en-GB" sz="4400" dirty="0">
              <a:solidFill>
                <a:schemeClr val="accent2"/>
              </a:solidFill>
              <a:latin typeface="Share Tech" panose="00000500000000000000" pitchFamily="2" charset="0"/>
            </a:endParaRPr>
          </a:p>
        </p:txBody>
      </p:sp>
      <p:sp>
        <p:nvSpPr>
          <p:cNvPr id="42" name="1"/>
          <p:cNvSpPr txBox="1"/>
          <p:nvPr/>
        </p:nvSpPr>
        <p:spPr>
          <a:xfrm>
            <a:off x="23123602" y="12887611"/>
            <a:ext cx="724418" cy="4495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tIns="91438" rIns="91438" bIns="91438">
            <a:spAutoFit/>
          </a:bodyPr>
          <a:lstStyle>
            <a:lvl1pPr algn="r">
              <a:defRPr sz="1800">
                <a:latin typeface="Roboto"/>
                <a:ea typeface="Roboto"/>
                <a:cs typeface="Roboto"/>
                <a:sym typeface="Roboto"/>
              </a:defRPr>
            </a:lvl1pPr>
          </a:lstStyle>
          <a:p>
            <a:r>
              <a:t>1</a:t>
            </a:r>
          </a:p>
        </p:txBody>
      </p:sp>
      <p:sp>
        <p:nvSpPr>
          <p:cNvPr id="43" name="Here goes a title or question"/>
          <p:cNvSpPr txBox="1"/>
          <p:nvPr/>
        </p:nvSpPr>
        <p:spPr>
          <a:xfrm>
            <a:off x="5587428" y="1269577"/>
            <a:ext cx="11113936" cy="12926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tIns="91438" rIns="91438" bIns="91438">
            <a:spAutoFit/>
          </a:bodyPr>
          <a:lstStyle>
            <a:lvl1pPr>
              <a:defRPr sz="6400" cap="all">
                <a:solidFill>
                  <a:srgbClr val="ED7005"/>
                </a:solidFill>
                <a:latin typeface="Roboto"/>
                <a:ea typeface="Roboto"/>
                <a:cs typeface="Roboto"/>
                <a:sym typeface="Roboto"/>
              </a:defRPr>
            </a:lvl1pPr>
          </a:lstStyle>
          <a:p>
            <a:r>
              <a:rPr lang="en-GB" sz="7200" dirty="0">
                <a:latin typeface="Share Tech" pitchFamily="2" charset="77"/>
              </a:rPr>
              <a:t>STRATEGIC GOALS for NPOS</a:t>
            </a:r>
            <a:endParaRPr sz="7200" dirty="0">
              <a:latin typeface="Share Tech" pitchFamily="2" charset="77"/>
            </a:endParaRPr>
          </a:p>
        </p:txBody>
      </p:sp>
      <p:sp>
        <p:nvSpPr>
          <p:cNvPr id="44" name="And here goes a subtitle"/>
          <p:cNvSpPr txBox="1"/>
          <p:nvPr/>
        </p:nvSpPr>
        <p:spPr>
          <a:xfrm>
            <a:off x="5612828" y="2429806"/>
            <a:ext cx="15862031" cy="800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tIns="91438" rIns="91438" bIns="91438">
            <a:spAutoFit/>
          </a:bodyPr>
          <a:lstStyle>
            <a:lvl1pPr>
              <a:defRPr sz="3200" cap="all">
                <a:solidFill>
                  <a:srgbClr val="241F21"/>
                </a:solidFill>
                <a:latin typeface="Roboto"/>
                <a:ea typeface="Roboto"/>
                <a:cs typeface="Roboto"/>
                <a:sym typeface="Roboto"/>
              </a:defRPr>
            </a:lvl1pPr>
          </a:lstStyle>
          <a:p>
            <a:r>
              <a:rPr lang="en-US" sz="4000" dirty="0">
                <a:latin typeface="Share Tech" pitchFamily="2" charset="77"/>
              </a:rPr>
              <a:t>Following the </a:t>
            </a:r>
            <a:r>
              <a:rPr lang="en-US" sz="4000" dirty="0" err="1">
                <a:latin typeface="Share Tech" pitchFamily="2" charset="77"/>
              </a:rPr>
              <a:t>UNESCo</a:t>
            </a:r>
            <a:r>
              <a:rPr lang="en-US" sz="4000" dirty="0">
                <a:latin typeface="Share Tech" pitchFamily="2" charset="77"/>
              </a:rPr>
              <a:t> Recommendation in 2030 NPOS have led to:</a:t>
            </a:r>
            <a:endParaRPr sz="4000" dirty="0">
              <a:latin typeface="Share Tech" pitchFamily="2" charset="77"/>
            </a:endParaRPr>
          </a:p>
        </p:txBody>
      </p:sp>
      <p:sp>
        <p:nvSpPr>
          <p:cNvPr id="6" name="The ambition of the European Open Science Cloud (EOSC) is to develop a “Web of FAIR Data and services” for science in Europe. EOSC will be a multi-disciplinary environment where researchers can publish, find and re-use data, tools and services, enabling them to better conduct their work. EOSC builds on existing infrastructure and services supported by the EC, Member States and research communities. It brings these together in a federated ‘system of systems’ approach, adding value by aggregating content and enabling services to be used together.…">
            <a:extLst>
              <a:ext uri="{FF2B5EF4-FFF2-40B4-BE49-F238E27FC236}">
                <a16:creationId xmlns:a16="http://schemas.microsoft.com/office/drawing/2014/main" id="{D3402346-502F-0BBC-9A33-5732827D3C3E}"/>
              </a:ext>
            </a:extLst>
          </p:cNvPr>
          <p:cNvSpPr txBox="1"/>
          <p:nvPr/>
        </p:nvSpPr>
        <p:spPr>
          <a:xfrm>
            <a:off x="1189760" y="7797840"/>
            <a:ext cx="20735058" cy="28930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a:spAutoFit/>
          </a:bodyPr>
          <a:lstStyle/>
          <a:p>
            <a:r>
              <a:rPr lang="en-US" sz="4400" b="1" dirty="0">
                <a:solidFill>
                  <a:schemeClr val="accent1">
                    <a:lumMod val="50000"/>
                  </a:schemeClr>
                </a:solidFill>
                <a:latin typeface="Share Tech" panose="00000500000000000000" pitchFamily="2" charset="0"/>
              </a:rPr>
              <a:t>Requirements to </a:t>
            </a:r>
            <a:r>
              <a:rPr lang="en-US" sz="4400" b="1" dirty="0" err="1">
                <a:solidFill>
                  <a:schemeClr val="accent1">
                    <a:lumMod val="50000"/>
                  </a:schemeClr>
                </a:solidFill>
                <a:latin typeface="Share Tech" panose="00000500000000000000" pitchFamily="2" charset="0"/>
              </a:rPr>
              <a:t>realise</a:t>
            </a:r>
            <a:r>
              <a:rPr lang="en-US" sz="4400" b="1" dirty="0">
                <a:solidFill>
                  <a:schemeClr val="accent1">
                    <a:lumMod val="50000"/>
                  </a:schemeClr>
                </a:solidFill>
                <a:latin typeface="Share Tech" panose="00000500000000000000" pitchFamily="2" charset="0"/>
              </a:rPr>
              <a:t> this:</a:t>
            </a:r>
          </a:p>
          <a:p>
            <a:r>
              <a:rPr lang="en-US" sz="4400" dirty="0">
                <a:solidFill>
                  <a:schemeClr val="accent2"/>
                </a:solidFill>
                <a:latin typeface="Share Tech" panose="00000500000000000000" pitchFamily="2" charset="0"/>
              </a:rPr>
              <a:t>Make Open Science normative through active Community Engagement</a:t>
            </a:r>
          </a:p>
          <a:p>
            <a:r>
              <a:rPr lang="en-US" sz="4400" dirty="0">
                <a:latin typeface="Share Tech" panose="00000500000000000000" pitchFamily="2" charset="0"/>
              </a:rPr>
              <a:t>Engagement with society, for instance via Public Engagement and Citizen Science projects,</a:t>
            </a:r>
          </a:p>
          <a:p>
            <a:r>
              <a:rPr lang="en-US" sz="4400" dirty="0">
                <a:latin typeface="Share Tech" panose="00000500000000000000" pitchFamily="2" charset="0"/>
              </a:rPr>
              <a:t>should be encouraged</a:t>
            </a:r>
            <a:endParaRPr lang="en-GB" sz="4400" dirty="0">
              <a:latin typeface="Share Tech" panose="00000500000000000000" pitchFamily="2" charset="0"/>
            </a:endParaRPr>
          </a:p>
        </p:txBody>
      </p:sp>
    </p:spTree>
    <p:extLst>
      <p:ext uri="{BB962C8B-B14F-4D97-AF65-F5344CB8AC3E}">
        <p14:creationId xmlns:p14="http://schemas.microsoft.com/office/powerpoint/2010/main" val="177588349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2" name="1"/>
          <p:cNvSpPr txBox="1"/>
          <p:nvPr/>
        </p:nvSpPr>
        <p:spPr>
          <a:xfrm>
            <a:off x="23123602" y="12887611"/>
            <a:ext cx="724418" cy="449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8" tIns="91438" rIns="91438" bIns="91438">
            <a:spAutoFit/>
          </a:bodyPr>
          <a:lstStyle>
            <a:lvl1pPr algn="r">
              <a:defRPr sz="1800">
                <a:latin typeface="Roboto"/>
                <a:ea typeface="Roboto"/>
                <a:cs typeface="Roboto"/>
                <a:sym typeface="Roboto"/>
              </a:defRPr>
            </a:lvl1pPr>
          </a:lstStyle>
          <a:p>
            <a:r>
              <a:t>1</a:t>
            </a:r>
          </a:p>
        </p:txBody>
      </p:sp>
      <p:sp>
        <p:nvSpPr>
          <p:cNvPr id="43" name="Here goes a title or question"/>
          <p:cNvSpPr txBox="1"/>
          <p:nvPr/>
        </p:nvSpPr>
        <p:spPr>
          <a:xfrm>
            <a:off x="5587428" y="1269577"/>
            <a:ext cx="14496272" cy="12926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91438" tIns="91438" rIns="91438" bIns="91438">
            <a:spAutoFit/>
          </a:bodyPr>
          <a:lstStyle>
            <a:lvl1pPr>
              <a:defRPr sz="6400" cap="all">
                <a:solidFill>
                  <a:srgbClr val="ED7005"/>
                </a:solidFill>
                <a:latin typeface="Roboto"/>
                <a:ea typeface="Roboto"/>
                <a:cs typeface="Roboto"/>
                <a:sym typeface="Roboto"/>
              </a:defRPr>
            </a:lvl1pPr>
          </a:lstStyle>
          <a:p>
            <a:r>
              <a:rPr lang="en-GB" sz="7200" dirty="0">
                <a:latin typeface="Share Tech" pitchFamily="2" charset="77"/>
              </a:rPr>
              <a:t>How do we engage with society?</a:t>
            </a:r>
            <a:endParaRPr sz="7200" dirty="0">
              <a:latin typeface="Share Tech" pitchFamily="2" charset="77"/>
            </a:endParaRPr>
          </a:p>
        </p:txBody>
      </p:sp>
      <p:sp>
        <p:nvSpPr>
          <p:cNvPr id="44" name="And here goes a subtitle"/>
          <p:cNvSpPr txBox="1"/>
          <p:nvPr/>
        </p:nvSpPr>
        <p:spPr>
          <a:xfrm>
            <a:off x="5612828" y="2429806"/>
            <a:ext cx="11918643" cy="8002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91438" tIns="91438" rIns="91438" bIns="91438">
            <a:spAutoFit/>
          </a:bodyPr>
          <a:lstStyle>
            <a:lvl1pPr>
              <a:defRPr sz="3200" cap="all">
                <a:solidFill>
                  <a:srgbClr val="241F21"/>
                </a:solidFill>
                <a:latin typeface="Roboto"/>
                <a:ea typeface="Roboto"/>
                <a:cs typeface="Roboto"/>
                <a:sym typeface="Roboto"/>
              </a:defRPr>
            </a:lvl1pPr>
          </a:lstStyle>
          <a:p>
            <a:r>
              <a:rPr lang="en-US" sz="4000" dirty="0">
                <a:latin typeface="Share Tech" pitchFamily="2" charset="77"/>
              </a:rPr>
              <a:t>Most Citizens need more than science to be open</a:t>
            </a:r>
            <a:endParaRPr sz="4000" dirty="0">
              <a:latin typeface="Share Tech" pitchFamily="2" charset="77"/>
            </a:endParaRPr>
          </a:p>
        </p:txBody>
      </p:sp>
      <p:pic>
        <p:nvPicPr>
          <p:cNvPr id="6" name="Picture 5">
            <a:extLst>
              <a:ext uri="{FF2B5EF4-FFF2-40B4-BE49-F238E27FC236}">
                <a16:creationId xmlns:a16="http://schemas.microsoft.com/office/drawing/2014/main" id="{A326D0A1-A1C8-F942-8288-03F8866B0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4380" y="5462730"/>
            <a:ext cx="10109200" cy="6718300"/>
          </a:xfrm>
          <a:prstGeom prst="rect">
            <a:avLst/>
          </a:prstGeom>
        </p:spPr>
      </p:pic>
      <p:sp>
        <p:nvSpPr>
          <p:cNvPr id="73" name="TextBox 72">
            <a:extLst>
              <a:ext uri="{FF2B5EF4-FFF2-40B4-BE49-F238E27FC236}">
                <a16:creationId xmlns:a16="http://schemas.microsoft.com/office/drawing/2014/main" id="{EA1B0CCE-D30C-7FB7-8D40-A8B4D8F46215}"/>
              </a:ext>
            </a:extLst>
          </p:cNvPr>
          <p:cNvSpPr txBox="1"/>
          <p:nvPr/>
        </p:nvSpPr>
        <p:spPr>
          <a:xfrm>
            <a:off x="11183199" y="6095569"/>
            <a:ext cx="4237053"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Open access article</a:t>
            </a:r>
          </a:p>
        </p:txBody>
      </p:sp>
      <p:sp>
        <p:nvSpPr>
          <p:cNvPr id="41" name="TextBox 40">
            <a:extLst>
              <a:ext uri="{FF2B5EF4-FFF2-40B4-BE49-F238E27FC236}">
                <a16:creationId xmlns:a16="http://schemas.microsoft.com/office/drawing/2014/main" id="{F2CAEC57-8782-AE45-A6CE-C640FFF89B1E}"/>
              </a:ext>
            </a:extLst>
          </p:cNvPr>
          <p:cNvSpPr txBox="1"/>
          <p:nvPr/>
        </p:nvSpPr>
        <p:spPr>
          <a:xfrm>
            <a:off x="6059393" y="6058115"/>
            <a:ext cx="4570478"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FAIR data &amp; software</a:t>
            </a:r>
          </a:p>
        </p:txBody>
      </p:sp>
      <p:sp>
        <p:nvSpPr>
          <p:cNvPr id="49" name="TextBox 48">
            <a:extLst>
              <a:ext uri="{FF2B5EF4-FFF2-40B4-BE49-F238E27FC236}">
                <a16:creationId xmlns:a16="http://schemas.microsoft.com/office/drawing/2014/main" id="{5230109D-67BA-A447-BE55-FB06BBE43A32}"/>
              </a:ext>
            </a:extLst>
          </p:cNvPr>
          <p:cNvSpPr txBox="1"/>
          <p:nvPr/>
        </p:nvSpPr>
        <p:spPr>
          <a:xfrm>
            <a:off x="6059393" y="6979370"/>
            <a:ext cx="3570204"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Pre-registrations</a:t>
            </a:r>
          </a:p>
        </p:txBody>
      </p:sp>
      <p:sp>
        <p:nvSpPr>
          <p:cNvPr id="62" name="TextBox 61">
            <a:extLst>
              <a:ext uri="{FF2B5EF4-FFF2-40B4-BE49-F238E27FC236}">
                <a16:creationId xmlns:a16="http://schemas.microsoft.com/office/drawing/2014/main" id="{93C9A02E-5B24-954D-AEFF-655F70860542}"/>
              </a:ext>
            </a:extLst>
          </p:cNvPr>
          <p:cNvSpPr txBox="1"/>
          <p:nvPr/>
        </p:nvSpPr>
        <p:spPr>
          <a:xfrm>
            <a:off x="6059393" y="7900625"/>
            <a:ext cx="2621226"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Peer review</a:t>
            </a:r>
          </a:p>
        </p:txBody>
      </p:sp>
      <p:sp>
        <p:nvSpPr>
          <p:cNvPr id="63" name="TextBox 62">
            <a:extLst>
              <a:ext uri="{FF2B5EF4-FFF2-40B4-BE49-F238E27FC236}">
                <a16:creationId xmlns:a16="http://schemas.microsoft.com/office/drawing/2014/main" id="{813FE710-0038-F643-866A-897EA9BC0129}"/>
              </a:ext>
            </a:extLst>
          </p:cNvPr>
          <p:cNvSpPr txBox="1"/>
          <p:nvPr/>
        </p:nvSpPr>
        <p:spPr>
          <a:xfrm>
            <a:off x="6059393" y="8821880"/>
            <a:ext cx="4570478"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Evaluation &amp; Training</a:t>
            </a:r>
          </a:p>
        </p:txBody>
      </p:sp>
      <p:sp>
        <p:nvSpPr>
          <p:cNvPr id="64" name="TextBox 63">
            <a:extLst>
              <a:ext uri="{FF2B5EF4-FFF2-40B4-BE49-F238E27FC236}">
                <a16:creationId xmlns:a16="http://schemas.microsoft.com/office/drawing/2014/main" id="{4E4F597F-EFC9-3E47-A613-E7A22E3F6A5B}"/>
              </a:ext>
            </a:extLst>
          </p:cNvPr>
          <p:cNvSpPr txBox="1"/>
          <p:nvPr/>
        </p:nvSpPr>
        <p:spPr>
          <a:xfrm>
            <a:off x="6059393" y="9743135"/>
            <a:ext cx="4826958" cy="18466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Recognition &amp; rewards</a:t>
            </a:r>
          </a:p>
          <a:p>
            <a:pPr marL="0" marR="0" indent="0" algn="l" defTabSz="1828800" rtl="0" fontAlgn="auto" latinLnBrk="0" hangingPunct="0">
              <a:lnSpc>
                <a:spcPct val="100000"/>
              </a:lnSpc>
              <a:spcBef>
                <a:spcPts val="0"/>
              </a:spcBef>
              <a:spcAft>
                <a:spcPts val="0"/>
              </a:spcAft>
              <a:buClrTx/>
              <a:buSzTx/>
              <a:buFontTx/>
              <a:buNone/>
              <a:tabLst/>
            </a:pPr>
            <a:endParaRPr lang="en-US" dirty="0">
              <a:solidFill>
                <a:schemeClr val="tx1"/>
              </a:solidFill>
            </a:endParaRPr>
          </a:p>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Team Science</a:t>
            </a:r>
          </a:p>
        </p:txBody>
      </p:sp>
      <p:sp>
        <p:nvSpPr>
          <p:cNvPr id="65" name="TextBox 64">
            <a:extLst>
              <a:ext uri="{FF2B5EF4-FFF2-40B4-BE49-F238E27FC236}">
                <a16:creationId xmlns:a16="http://schemas.microsoft.com/office/drawing/2014/main" id="{CDD1852B-85DD-BB4B-AAEA-B84820DCA115}"/>
              </a:ext>
            </a:extLst>
          </p:cNvPr>
          <p:cNvSpPr txBox="1"/>
          <p:nvPr/>
        </p:nvSpPr>
        <p:spPr>
          <a:xfrm>
            <a:off x="1325376" y="4252950"/>
            <a:ext cx="4390942"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2"/>
                </a:solidFill>
              </a:rPr>
              <a:t>Scientific community</a:t>
            </a:r>
            <a:endParaRPr lang="en-US" u="sng" dirty="0">
              <a:solidFill>
                <a:schemeClr val="accent2"/>
              </a:solidFill>
            </a:endParaRPr>
          </a:p>
        </p:txBody>
      </p:sp>
      <p:sp>
        <p:nvSpPr>
          <p:cNvPr id="69" name="TextBox 68">
            <a:extLst>
              <a:ext uri="{FF2B5EF4-FFF2-40B4-BE49-F238E27FC236}">
                <a16:creationId xmlns:a16="http://schemas.microsoft.com/office/drawing/2014/main" id="{498FFB67-571B-C14A-85EF-39C9F413C4C3}"/>
              </a:ext>
            </a:extLst>
          </p:cNvPr>
          <p:cNvSpPr txBox="1"/>
          <p:nvPr/>
        </p:nvSpPr>
        <p:spPr>
          <a:xfrm>
            <a:off x="18385803" y="4301508"/>
            <a:ext cx="1697897"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2"/>
                </a:solidFill>
              </a:rPr>
              <a:t>Society</a:t>
            </a:r>
            <a:endParaRPr lang="en-US" u="sng" dirty="0">
              <a:solidFill>
                <a:schemeClr val="accent2"/>
              </a:solidFill>
            </a:endParaRPr>
          </a:p>
        </p:txBody>
      </p:sp>
      <p:sp>
        <p:nvSpPr>
          <p:cNvPr id="80" name="TextBox 79">
            <a:extLst>
              <a:ext uri="{FF2B5EF4-FFF2-40B4-BE49-F238E27FC236}">
                <a16:creationId xmlns:a16="http://schemas.microsoft.com/office/drawing/2014/main" id="{178B6C90-729C-F940-AD28-48E2FC57F6CB}"/>
              </a:ext>
            </a:extLst>
          </p:cNvPr>
          <p:cNvSpPr txBox="1"/>
          <p:nvPr/>
        </p:nvSpPr>
        <p:spPr>
          <a:xfrm>
            <a:off x="15974839" y="8751621"/>
            <a:ext cx="2929003" cy="18466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2"/>
                </a:solidFill>
              </a:rPr>
              <a:t>Lay abstracts</a:t>
            </a:r>
          </a:p>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2"/>
                </a:solidFill>
              </a:rPr>
              <a:t>Open access</a:t>
            </a:r>
          </a:p>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chemeClr val="bg1">
                  <a:lumMod val="50000"/>
                </a:schemeClr>
              </a:solidFill>
              <a:effectLst/>
              <a:uFillTx/>
              <a:latin typeface="+mn-lt"/>
              <a:ea typeface="+mn-ea"/>
              <a:cs typeface="+mn-cs"/>
              <a:sym typeface="Helvetica"/>
            </a:endParaRPr>
          </a:p>
        </p:txBody>
      </p:sp>
      <p:sp>
        <p:nvSpPr>
          <p:cNvPr id="85" name="TextBox 84">
            <a:extLst>
              <a:ext uri="{FF2B5EF4-FFF2-40B4-BE49-F238E27FC236}">
                <a16:creationId xmlns:a16="http://schemas.microsoft.com/office/drawing/2014/main" id="{D05B5CCD-0E8E-EC46-ACDE-EABB4D9277A8}"/>
              </a:ext>
            </a:extLst>
          </p:cNvPr>
          <p:cNvSpPr txBox="1"/>
          <p:nvPr/>
        </p:nvSpPr>
        <p:spPr>
          <a:xfrm>
            <a:off x="8398491" y="4263443"/>
            <a:ext cx="3441964"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Scientific output</a:t>
            </a:r>
            <a:endParaRPr lang="en-US" u="sng" dirty="0">
              <a:solidFill>
                <a:schemeClr val="tx1"/>
              </a:solidFill>
            </a:endParaRPr>
          </a:p>
        </p:txBody>
      </p:sp>
      <p:sp>
        <p:nvSpPr>
          <p:cNvPr id="88" name="TextBox 87">
            <a:extLst>
              <a:ext uri="{FF2B5EF4-FFF2-40B4-BE49-F238E27FC236}">
                <a16:creationId xmlns:a16="http://schemas.microsoft.com/office/drawing/2014/main" id="{5609F22C-CBA2-864F-8B14-44023CF964DD}"/>
              </a:ext>
            </a:extLst>
          </p:cNvPr>
          <p:cNvSpPr txBox="1"/>
          <p:nvPr/>
        </p:nvSpPr>
        <p:spPr>
          <a:xfrm>
            <a:off x="17039580" y="6764664"/>
            <a:ext cx="655945" cy="1200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6600" dirty="0">
                <a:solidFill>
                  <a:schemeClr val="bg1"/>
                </a:solidFill>
              </a:rPr>
              <a:t>?</a:t>
            </a:r>
            <a:endParaRPr kumimoji="0" lang="en-US" sz="6600" b="0" i="0" u="none" strike="noStrike" cap="none" spc="0" normalizeH="0" baseline="0" dirty="0">
              <a:ln>
                <a:noFill/>
              </a:ln>
              <a:solidFill>
                <a:schemeClr val="bg1"/>
              </a:solidFill>
              <a:effectLst/>
              <a:uFillTx/>
              <a:sym typeface="Helvetica"/>
            </a:endParaRPr>
          </a:p>
        </p:txBody>
      </p:sp>
      <p:pic>
        <p:nvPicPr>
          <p:cNvPr id="2" name="Picture 1">
            <a:extLst>
              <a:ext uri="{FF2B5EF4-FFF2-40B4-BE49-F238E27FC236}">
                <a16:creationId xmlns:a16="http://schemas.microsoft.com/office/drawing/2014/main" id="{7BC2E411-D53C-F519-2FB4-234F63BDF696}"/>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flipH="1">
            <a:off x="19248782" y="7545153"/>
            <a:ext cx="3260466" cy="4151042"/>
          </a:xfrm>
          <a:prstGeom prst="rect">
            <a:avLst/>
          </a:prstGeom>
        </p:spPr>
      </p:pic>
      <p:pic>
        <p:nvPicPr>
          <p:cNvPr id="3" name="Picture 2">
            <a:extLst>
              <a:ext uri="{FF2B5EF4-FFF2-40B4-BE49-F238E27FC236}">
                <a16:creationId xmlns:a16="http://schemas.microsoft.com/office/drawing/2014/main" id="{72FA82D8-7E18-0071-BCD4-400677F227A2}"/>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flipH="1">
            <a:off x="21123534" y="7902068"/>
            <a:ext cx="3260466" cy="4151042"/>
          </a:xfrm>
          <a:prstGeom prst="rect">
            <a:avLst/>
          </a:prstGeom>
        </p:spPr>
      </p:pic>
      <p:pic>
        <p:nvPicPr>
          <p:cNvPr id="4" name="Picture 3">
            <a:extLst>
              <a:ext uri="{FF2B5EF4-FFF2-40B4-BE49-F238E27FC236}">
                <a16:creationId xmlns:a16="http://schemas.microsoft.com/office/drawing/2014/main" id="{9FCBA54B-E70E-E035-81DF-158BE72FF9C1}"/>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flipH="1">
            <a:off x="20048209" y="5040168"/>
            <a:ext cx="3260466" cy="4151042"/>
          </a:xfrm>
          <a:prstGeom prst="rect">
            <a:avLst/>
          </a:prstGeom>
        </p:spPr>
      </p:pic>
      <p:pic>
        <p:nvPicPr>
          <p:cNvPr id="5" name="Picture 4">
            <a:extLst>
              <a:ext uri="{FF2B5EF4-FFF2-40B4-BE49-F238E27FC236}">
                <a16:creationId xmlns:a16="http://schemas.microsoft.com/office/drawing/2014/main" id="{35E7F883-97A4-7C96-1D0C-2E4E7A67B9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205" y="7902249"/>
            <a:ext cx="3168346" cy="4151042"/>
          </a:xfrm>
          <a:prstGeom prst="rect">
            <a:avLst/>
          </a:prstGeom>
        </p:spPr>
      </p:pic>
      <p:pic>
        <p:nvPicPr>
          <p:cNvPr id="7" name="Picture 6">
            <a:extLst>
              <a:ext uri="{FF2B5EF4-FFF2-40B4-BE49-F238E27FC236}">
                <a16:creationId xmlns:a16="http://schemas.microsoft.com/office/drawing/2014/main" id="{7EE37867-C927-C016-A559-7D5A72A3B8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64" y="4573349"/>
            <a:ext cx="3168346" cy="4151042"/>
          </a:xfrm>
          <a:prstGeom prst="rect">
            <a:avLst/>
          </a:prstGeom>
        </p:spPr>
      </p:pic>
      <p:pic>
        <p:nvPicPr>
          <p:cNvPr id="8" name="Picture 7">
            <a:extLst>
              <a:ext uri="{FF2B5EF4-FFF2-40B4-BE49-F238E27FC236}">
                <a16:creationId xmlns:a16="http://schemas.microsoft.com/office/drawing/2014/main" id="{8CE1446D-9342-0A5A-7024-3C4F3946FA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1749" y="6140966"/>
            <a:ext cx="3168346" cy="4151042"/>
          </a:xfrm>
          <a:prstGeom prst="rect">
            <a:avLst/>
          </a:prstGeom>
        </p:spPr>
      </p:pic>
      <p:grpSp>
        <p:nvGrpSpPr>
          <p:cNvPr id="12" name="Group 11">
            <a:extLst>
              <a:ext uri="{FF2B5EF4-FFF2-40B4-BE49-F238E27FC236}">
                <a16:creationId xmlns:a16="http://schemas.microsoft.com/office/drawing/2014/main" id="{B5AC4307-5B5A-59B3-23A0-EEE07703BE32}"/>
              </a:ext>
            </a:extLst>
          </p:cNvPr>
          <p:cNvGrpSpPr/>
          <p:nvPr/>
        </p:nvGrpSpPr>
        <p:grpSpPr>
          <a:xfrm>
            <a:off x="15954961" y="5937853"/>
            <a:ext cx="4237053" cy="2573511"/>
            <a:chOff x="15949105" y="5937853"/>
            <a:chExt cx="4237053" cy="2573511"/>
          </a:xfrm>
        </p:grpSpPr>
        <p:sp>
          <p:nvSpPr>
            <p:cNvPr id="9" name="Right Arrow 86">
              <a:extLst>
                <a:ext uri="{FF2B5EF4-FFF2-40B4-BE49-F238E27FC236}">
                  <a16:creationId xmlns:a16="http://schemas.microsoft.com/office/drawing/2014/main" id="{A1787D42-9D76-E043-4D1C-3AD6F4D65258}"/>
                </a:ext>
              </a:extLst>
            </p:cNvPr>
            <p:cNvSpPr/>
            <p:nvPr/>
          </p:nvSpPr>
          <p:spPr>
            <a:xfrm>
              <a:off x="15949105" y="5937853"/>
              <a:ext cx="4237053" cy="2573511"/>
            </a:xfrm>
            <a:prstGeom prst="rightArrow">
              <a:avLst>
                <a:gd name="adj1" fmla="val 50000"/>
                <a:gd name="adj2" fmla="val 50000"/>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sp>
          <p:nvSpPr>
            <p:cNvPr id="11" name="TextBox 10">
              <a:extLst>
                <a:ext uri="{FF2B5EF4-FFF2-40B4-BE49-F238E27FC236}">
                  <a16:creationId xmlns:a16="http://schemas.microsoft.com/office/drawing/2014/main" id="{70953A99-4DDA-E059-1F05-4408A6AF469C}"/>
                </a:ext>
              </a:extLst>
            </p:cNvPr>
            <p:cNvSpPr txBox="1"/>
            <p:nvPr/>
          </p:nvSpPr>
          <p:spPr>
            <a:xfrm>
              <a:off x="17327850" y="6633859"/>
              <a:ext cx="612664" cy="1107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6000" dirty="0">
                  <a:solidFill>
                    <a:schemeClr val="bg1"/>
                  </a:solidFill>
                </a:rPr>
                <a:t>?</a:t>
              </a:r>
              <a:endParaRPr kumimoji="0" lang="en-US" sz="6000" b="0" i="0" u="none" strike="noStrike" cap="none" spc="0" normalizeH="0" baseline="0" dirty="0">
                <a:ln>
                  <a:noFill/>
                </a:ln>
                <a:solidFill>
                  <a:schemeClr val="bg1"/>
                </a:solidFill>
                <a:effectLst/>
                <a:uFillTx/>
                <a:sym typeface="Helvetica"/>
              </a:endParaRPr>
            </a:p>
          </p:txBody>
        </p:sp>
      </p:grpSp>
    </p:spTree>
    <p:extLst>
      <p:ext uri="{BB962C8B-B14F-4D97-AF65-F5344CB8AC3E}">
        <p14:creationId xmlns:p14="http://schemas.microsoft.com/office/powerpoint/2010/main" val="206038834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866EA459-CC52-0048-42B8-69B433D500F1}"/>
              </a:ext>
            </a:extLst>
          </p:cNvPr>
          <p:cNvGrpSpPr/>
          <p:nvPr/>
        </p:nvGrpSpPr>
        <p:grpSpPr>
          <a:xfrm>
            <a:off x="3623569" y="8537293"/>
            <a:ext cx="16562590" cy="2573511"/>
            <a:chOff x="3623569" y="8537293"/>
            <a:chExt cx="16562590" cy="2573511"/>
          </a:xfrm>
        </p:grpSpPr>
        <p:sp>
          <p:nvSpPr>
            <p:cNvPr id="8" name="Left-Right Arrow 2">
              <a:extLst>
                <a:ext uri="{FF2B5EF4-FFF2-40B4-BE49-F238E27FC236}">
                  <a16:creationId xmlns:a16="http://schemas.microsoft.com/office/drawing/2014/main" id="{C70C95C5-1327-9EEE-2D37-4F8D31AD87C8}"/>
                </a:ext>
              </a:extLst>
            </p:cNvPr>
            <p:cNvSpPr/>
            <p:nvPr/>
          </p:nvSpPr>
          <p:spPr>
            <a:xfrm>
              <a:off x="3623569" y="8537293"/>
              <a:ext cx="16562590" cy="2573511"/>
            </a:xfrm>
            <a:prstGeom prst="leftRightArrow">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
          <p:nvSpPr>
            <p:cNvPr id="27" name="TextBox 26">
              <a:extLst>
                <a:ext uri="{FF2B5EF4-FFF2-40B4-BE49-F238E27FC236}">
                  <a16:creationId xmlns:a16="http://schemas.microsoft.com/office/drawing/2014/main" id="{E1BDF2B4-A9CD-7C42-9ACE-27638F29DF00}"/>
                </a:ext>
              </a:extLst>
            </p:cNvPr>
            <p:cNvSpPr txBox="1"/>
            <p:nvPr/>
          </p:nvSpPr>
          <p:spPr>
            <a:xfrm>
              <a:off x="16148215" y="9350132"/>
              <a:ext cx="2124295" cy="8002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4000" dirty="0">
                  <a:solidFill>
                    <a:schemeClr val="bg1"/>
                  </a:solidFill>
                </a:rPr>
                <a:t>dialogue</a:t>
              </a:r>
              <a:endParaRPr kumimoji="0" lang="en-US" sz="4000" b="0" i="0" u="none" strike="noStrike" cap="none" spc="0" normalizeH="0" baseline="0" dirty="0">
                <a:ln>
                  <a:noFill/>
                </a:ln>
                <a:solidFill>
                  <a:schemeClr val="bg1"/>
                </a:solidFill>
                <a:effectLst/>
                <a:uFillTx/>
                <a:sym typeface="Helvetica"/>
              </a:endParaRPr>
            </a:p>
          </p:txBody>
        </p:sp>
      </p:grpSp>
      <p:sp>
        <p:nvSpPr>
          <p:cNvPr id="2" name="Rectangle 1">
            <a:extLst>
              <a:ext uri="{FF2B5EF4-FFF2-40B4-BE49-F238E27FC236}">
                <a16:creationId xmlns:a16="http://schemas.microsoft.com/office/drawing/2014/main" id="{F446D233-2D51-BA4F-ADB8-3B3DADC0CAE6}"/>
              </a:ext>
            </a:extLst>
          </p:cNvPr>
          <p:cNvSpPr/>
          <p:nvPr/>
        </p:nvSpPr>
        <p:spPr>
          <a:xfrm>
            <a:off x="3866774" y="6578275"/>
            <a:ext cx="12106805" cy="1280160"/>
          </a:xfrm>
          <a:prstGeom prst="rect">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sp>
        <p:nvSpPr>
          <p:cNvPr id="42" name="1"/>
          <p:cNvSpPr txBox="1"/>
          <p:nvPr/>
        </p:nvSpPr>
        <p:spPr>
          <a:xfrm>
            <a:off x="23123602" y="12887611"/>
            <a:ext cx="724418" cy="449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8" tIns="91438" rIns="91438" bIns="91438">
            <a:spAutoFit/>
          </a:bodyPr>
          <a:lstStyle>
            <a:lvl1pPr algn="r">
              <a:defRPr sz="1800">
                <a:latin typeface="Roboto"/>
                <a:ea typeface="Roboto"/>
                <a:cs typeface="Roboto"/>
                <a:sym typeface="Roboto"/>
              </a:defRPr>
            </a:lvl1pPr>
          </a:lstStyle>
          <a:p>
            <a:r>
              <a:t>1</a:t>
            </a:r>
          </a:p>
        </p:txBody>
      </p:sp>
      <p:sp>
        <p:nvSpPr>
          <p:cNvPr id="43" name="Here goes a title or question"/>
          <p:cNvSpPr txBox="1"/>
          <p:nvPr/>
        </p:nvSpPr>
        <p:spPr>
          <a:xfrm>
            <a:off x="5587428" y="1269577"/>
            <a:ext cx="14496272" cy="12926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91438" tIns="91438" rIns="91438" bIns="91438">
            <a:spAutoFit/>
          </a:bodyPr>
          <a:lstStyle>
            <a:lvl1pPr>
              <a:defRPr sz="6400" cap="all">
                <a:solidFill>
                  <a:srgbClr val="ED7005"/>
                </a:solidFill>
                <a:latin typeface="Roboto"/>
                <a:ea typeface="Roboto"/>
                <a:cs typeface="Roboto"/>
                <a:sym typeface="Roboto"/>
              </a:defRPr>
            </a:lvl1pPr>
          </a:lstStyle>
          <a:p>
            <a:r>
              <a:rPr lang="en-GB" sz="7200" dirty="0">
                <a:latin typeface="Share Tech" pitchFamily="2" charset="77"/>
              </a:rPr>
              <a:t>How do we engage with society?</a:t>
            </a:r>
            <a:endParaRPr sz="7200" dirty="0">
              <a:latin typeface="Share Tech" pitchFamily="2" charset="77"/>
            </a:endParaRPr>
          </a:p>
        </p:txBody>
      </p:sp>
      <p:sp>
        <p:nvSpPr>
          <p:cNvPr id="44" name="And here goes a subtitle"/>
          <p:cNvSpPr txBox="1"/>
          <p:nvPr/>
        </p:nvSpPr>
        <p:spPr>
          <a:xfrm>
            <a:off x="5612828" y="2429806"/>
            <a:ext cx="13693168" cy="8002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91438" tIns="91438" rIns="91438" bIns="91438">
            <a:spAutoFit/>
          </a:bodyPr>
          <a:lstStyle>
            <a:lvl1pPr>
              <a:defRPr sz="3200" cap="all">
                <a:solidFill>
                  <a:srgbClr val="241F21"/>
                </a:solidFill>
                <a:latin typeface="Roboto"/>
                <a:ea typeface="Roboto"/>
                <a:cs typeface="Roboto"/>
                <a:sym typeface="Roboto"/>
              </a:defRPr>
            </a:lvl1pPr>
          </a:lstStyle>
          <a:p>
            <a:r>
              <a:rPr lang="en-US" sz="4000" dirty="0">
                <a:latin typeface="Share Tech" pitchFamily="2" charset="77"/>
              </a:rPr>
              <a:t>We need to communicate to and co-create with citizens</a:t>
            </a:r>
            <a:endParaRPr sz="4000" dirty="0">
              <a:latin typeface="Share Tech" pitchFamily="2" charset="77"/>
            </a:endParaRPr>
          </a:p>
        </p:txBody>
      </p:sp>
      <p:sp>
        <p:nvSpPr>
          <p:cNvPr id="73" name="TextBox 72">
            <a:extLst>
              <a:ext uri="{FF2B5EF4-FFF2-40B4-BE49-F238E27FC236}">
                <a16:creationId xmlns:a16="http://schemas.microsoft.com/office/drawing/2014/main" id="{EA1B0CCE-D30C-7FB7-8D40-A8B4D8F46215}"/>
              </a:ext>
            </a:extLst>
          </p:cNvPr>
          <p:cNvSpPr txBox="1"/>
          <p:nvPr/>
        </p:nvSpPr>
        <p:spPr>
          <a:xfrm>
            <a:off x="11183199" y="6095569"/>
            <a:ext cx="4237053"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Open access article</a:t>
            </a:r>
          </a:p>
        </p:txBody>
      </p:sp>
      <p:sp>
        <p:nvSpPr>
          <p:cNvPr id="41" name="TextBox 40">
            <a:extLst>
              <a:ext uri="{FF2B5EF4-FFF2-40B4-BE49-F238E27FC236}">
                <a16:creationId xmlns:a16="http://schemas.microsoft.com/office/drawing/2014/main" id="{F2CAEC57-8782-AE45-A6CE-C640FFF89B1E}"/>
              </a:ext>
            </a:extLst>
          </p:cNvPr>
          <p:cNvSpPr txBox="1"/>
          <p:nvPr/>
        </p:nvSpPr>
        <p:spPr>
          <a:xfrm>
            <a:off x="6059393" y="6058115"/>
            <a:ext cx="4570478"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FAIR data &amp; software</a:t>
            </a:r>
          </a:p>
        </p:txBody>
      </p:sp>
      <p:sp>
        <p:nvSpPr>
          <p:cNvPr id="49" name="TextBox 48">
            <a:extLst>
              <a:ext uri="{FF2B5EF4-FFF2-40B4-BE49-F238E27FC236}">
                <a16:creationId xmlns:a16="http://schemas.microsoft.com/office/drawing/2014/main" id="{5230109D-67BA-A447-BE55-FB06BBE43A32}"/>
              </a:ext>
            </a:extLst>
          </p:cNvPr>
          <p:cNvSpPr txBox="1"/>
          <p:nvPr/>
        </p:nvSpPr>
        <p:spPr>
          <a:xfrm>
            <a:off x="6059393" y="6979370"/>
            <a:ext cx="3570204"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Pre-registrations</a:t>
            </a:r>
          </a:p>
        </p:txBody>
      </p:sp>
      <p:sp>
        <p:nvSpPr>
          <p:cNvPr id="62" name="TextBox 61">
            <a:extLst>
              <a:ext uri="{FF2B5EF4-FFF2-40B4-BE49-F238E27FC236}">
                <a16:creationId xmlns:a16="http://schemas.microsoft.com/office/drawing/2014/main" id="{93C9A02E-5B24-954D-AEFF-655F70860542}"/>
              </a:ext>
            </a:extLst>
          </p:cNvPr>
          <p:cNvSpPr txBox="1"/>
          <p:nvPr/>
        </p:nvSpPr>
        <p:spPr>
          <a:xfrm>
            <a:off x="6059393" y="7900625"/>
            <a:ext cx="2621226"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Peer review</a:t>
            </a:r>
          </a:p>
        </p:txBody>
      </p:sp>
      <p:sp>
        <p:nvSpPr>
          <p:cNvPr id="63" name="TextBox 62">
            <a:extLst>
              <a:ext uri="{FF2B5EF4-FFF2-40B4-BE49-F238E27FC236}">
                <a16:creationId xmlns:a16="http://schemas.microsoft.com/office/drawing/2014/main" id="{813FE710-0038-F643-866A-897EA9BC0129}"/>
              </a:ext>
            </a:extLst>
          </p:cNvPr>
          <p:cNvSpPr txBox="1"/>
          <p:nvPr/>
        </p:nvSpPr>
        <p:spPr>
          <a:xfrm>
            <a:off x="6059393" y="8821880"/>
            <a:ext cx="4570478"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Evaluation &amp; Training</a:t>
            </a:r>
          </a:p>
        </p:txBody>
      </p:sp>
      <p:sp>
        <p:nvSpPr>
          <p:cNvPr id="64" name="TextBox 63">
            <a:extLst>
              <a:ext uri="{FF2B5EF4-FFF2-40B4-BE49-F238E27FC236}">
                <a16:creationId xmlns:a16="http://schemas.microsoft.com/office/drawing/2014/main" id="{4E4F597F-EFC9-3E47-A613-E7A22E3F6A5B}"/>
              </a:ext>
            </a:extLst>
          </p:cNvPr>
          <p:cNvSpPr txBox="1"/>
          <p:nvPr/>
        </p:nvSpPr>
        <p:spPr>
          <a:xfrm>
            <a:off x="6059393" y="9743135"/>
            <a:ext cx="4826958" cy="24006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Recognition &amp; rewards</a:t>
            </a:r>
          </a:p>
          <a:p>
            <a:pPr marL="0" marR="0" indent="0" algn="l" defTabSz="1828800" rtl="0" fontAlgn="auto" latinLnBrk="0" hangingPunct="0">
              <a:lnSpc>
                <a:spcPct val="100000"/>
              </a:lnSpc>
              <a:spcBef>
                <a:spcPts val="0"/>
              </a:spcBef>
              <a:spcAft>
                <a:spcPts val="0"/>
              </a:spcAft>
              <a:buClrTx/>
              <a:buSzTx/>
              <a:buFontTx/>
              <a:buNone/>
              <a:tabLst/>
            </a:pPr>
            <a:endParaRPr lang="en-US" dirty="0">
              <a:solidFill>
                <a:schemeClr val="tx1"/>
              </a:solidFill>
            </a:endParaRPr>
          </a:p>
          <a:p>
            <a:r>
              <a:rPr lang="en-US" dirty="0">
                <a:solidFill>
                  <a:schemeClr val="tx1"/>
                </a:solidFill>
              </a:rPr>
              <a:t>Team Science</a:t>
            </a:r>
          </a:p>
          <a:p>
            <a:pPr marL="0" marR="0" indent="0" algn="l" defTabSz="1828800" rtl="0" fontAlgn="auto" latinLnBrk="0" hangingPunct="0">
              <a:lnSpc>
                <a:spcPct val="100000"/>
              </a:lnSpc>
              <a:spcBef>
                <a:spcPts val="0"/>
              </a:spcBef>
              <a:spcAft>
                <a:spcPts val="0"/>
              </a:spcAft>
              <a:buClrTx/>
              <a:buSzTx/>
              <a:buFontTx/>
              <a:buNone/>
              <a:tabLst/>
            </a:pPr>
            <a:endParaRPr lang="en-US" dirty="0">
              <a:solidFill>
                <a:schemeClr val="tx1"/>
              </a:solidFill>
            </a:endParaRPr>
          </a:p>
        </p:txBody>
      </p:sp>
      <p:pic>
        <p:nvPicPr>
          <p:cNvPr id="10" name="Picture 9">
            <a:extLst>
              <a:ext uri="{FF2B5EF4-FFF2-40B4-BE49-F238E27FC236}">
                <a16:creationId xmlns:a16="http://schemas.microsoft.com/office/drawing/2014/main" id="{E53B7F92-B956-9344-8CC9-575C4468A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205" y="7902249"/>
            <a:ext cx="3168346" cy="4151042"/>
          </a:xfrm>
          <a:prstGeom prst="rect">
            <a:avLst/>
          </a:prstGeom>
        </p:spPr>
      </p:pic>
      <p:sp>
        <p:nvSpPr>
          <p:cNvPr id="65" name="TextBox 64">
            <a:extLst>
              <a:ext uri="{FF2B5EF4-FFF2-40B4-BE49-F238E27FC236}">
                <a16:creationId xmlns:a16="http://schemas.microsoft.com/office/drawing/2014/main" id="{CDD1852B-85DD-BB4B-AAEA-B84820DCA115}"/>
              </a:ext>
            </a:extLst>
          </p:cNvPr>
          <p:cNvSpPr txBox="1"/>
          <p:nvPr/>
        </p:nvSpPr>
        <p:spPr>
          <a:xfrm>
            <a:off x="1325376" y="4252950"/>
            <a:ext cx="4390942"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2"/>
                </a:solidFill>
              </a:rPr>
              <a:t>Scientific community</a:t>
            </a:r>
            <a:endParaRPr lang="en-US" u="sng" dirty="0">
              <a:solidFill>
                <a:schemeClr val="accent2"/>
              </a:solidFill>
            </a:endParaRPr>
          </a:p>
        </p:txBody>
      </p:sp>
      <p:pic>
        <p:nvPicPr>
          <p:cNvPr id="68" name="Picture 67">
            <a:extLst>
              <a:ext uri="{FF2B5EF4-FFF2-40B4-BE49-F238E27FC236}">
                <a16:creationId xmlns:a16="http://schemas.microsoft.com/office/drawing/2014/main" id="{7B680ACE-0496-F04D-B8AD-5193C73351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64" y="4573349"/>
            <a:ext cx="3168346" cy="4151042"/>
          </a:xfrm>
          <a:prstGeom prst="rect">
            <a:avLst/>
          </a:prstGeom>
        </p:spPr>
      </p:pic>
      <p:sp>
        <p:nvSpPr>
          <p:cNvPr id="69" name="TextBox 68">
            <a:extLst>
              <a:ext uri="{FF2B5EF4-FFF2-40B4-BE49-F238E27FC236}">
                <a16:creationId xmlns:a16="http://schemas.microsoft.com/office/drawing/2014/main" id="{498FFB67-571B-C14A-85EF-39C9F413C4C3}"/>
              </a:ext>
            </a:extLst>
          </p:cNvPr>
          <p:cNvSpPr txBox="1"/>
          <p:nvPr/>
        </p:nvSpPr>
        <p:spPr>
          <a:xfrm>
            <a:off x="18385803" y="4301508"/>
            <a:ext cx="1697897"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2"/>
                </a:solidFill>
              </a:rPr>
              <a:t>Society</a:t>
            </a:r>
            <a:endParaRPr lang="en-US" u="sng" dirty="0">
              <a:solidFill>
                <a:schemeClr val="accent2"/>
              </a:solidFill>
            </a:endParaRPr>
          </a:p>
        </p:txBody>
      </p:sp>
      <p:pic>
        <p:nvPicPr>
          <p:cNvPr id="72" name="Picture 71">
            <a:extLst>
              <a:ext uri="{FF2B5EF4-FFF2-40B4-BE49-F238E27FC236}">
                <a16:creationId xmlns:a16="http://schemas.microsoft.com/office/drawing/2014/main" id="{3573BC6A-E908-AE43-A8C2-F3A98DFA34B4}"/>
              </a:ext>
            </a:extLst>
          </p:cNvPr>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flipH="1">
            <a:off x="19248782" y="7545153"/>
            <a:ext cx="3260466" cy="4151042"/>
          </a:xfrm>
          <a:prstGeom prst="rect">
            <a:avLst/>
          </a:prstGeom>
        </p:spPr>
      </p:pic>
      <p:pic>
        <p:nvPicPr>
          <p:cNvPr id="78" name="Picture 77">
            <a:extLst>
              <a:ext uri="{FF2B5EF4-FFF2-40B4-BE49-F238E27FC236}">
                <a16:creationId xmlns:a16="http://schemas.microsoft.com/office/drawing/2014/main" id="{496340C6-5EF9-E74B-A576-123FA71554A4}"/>
              </a:ext>
            </a:extLst>
          </p:cNvPr>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flipH="1">
            <a:off x="21123534" y="7902068"/>
            <a:ext cx="3260466" cy="4151042"/>
          </a:xfrm>
          <a:prstGeom prst="rect">
            <a:avLst/>
          </a:prstGeom>
        </p:spPr>
      </p:pic>
      <p:pic>
        <p:nvPicPr>
          <p:cNvPr id="79" name="Picture 78">
            <a:extLst>
              <a:ext uri="{FF2B5EF4-FFF2-40B4-BE49-F238E27FC236}">
                <a16:creationId xmlns:a16="http://schemas.microsoft.com/office/drawing/2014/main" id="{4F11C84E-B5A1-164B-A1E2-775190F7546C}"/>
              </a:ext>
            </a:extLst>
          </p:cNvPr>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flipH="1">
            <a:off x="20048209" y="5040168"/>
            <a:ext cx="3260466" cy="4151042"/>
          </a:xfrm>
          <a:prstGeom prst="rect">
            <a:avLst/>
          </a:prstGeom>
        </p:spPr>
      </p:pic>
      <p:sp>
        <p:nvSpPr>
          <p:cNvPr id="85" name="TextBox 84">
            <a:extLst>
              <a:ext uri="{FF2B5EF4-FFF2-40B4-BE49-F238E27FC236}">
                <a16:creationId xmlns:a16="http://schemas.microsoft.com/office/drawing/2014/main" id="{D05B5CCD-0E8E-EC46-ACDE-EABB4D9277A8}"/>
              </a:ext>
            </a:extLst>
          </p:cNvPr>
          <p:cNvSpPr txBox="1"/>
          <p:nvPr/>
        </p:nvSpPr>
        <p:spPr>
          <a:xfrm>
            <a:off x="8398491" y="4263443"/>
            <a:ext cx="3441964"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Scientific output</a:t>
            </a:r>
            <a:endParaRPr lang="en-US" u="sng" dirty="0">
              <a:solidFill>
                <a:schemeClr val="tx1"/>
              </a:solidFill>
            </a:endParaRPr>
          </a:p>
        </p:txBody>
      </p:sp>
      <p:pic>
        <p:nvPicPr>
          <p:cNvPr id="37" name="Picture 36">
            <a:extLst>
              <a:ext uri="{FF2B5EF4-FFF2-40B4-BE49-F238E27FC236}">
                <a16:creationId xmlns:a16="http://schemas.microsoft.com/office/drawing/2014/main" id="{420432C8-998C-7149-8959-C99FFCC40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1749" y="6140966"/>
            <a:ext cx="3168346" cy="4151042"/>
          </a:xfrm>
          <a:prstGeom prst="rect">
            <a:avLst/>
          </a:prstGeom>
        </p:spPr>
      </p:pic>
      <p:grpSp>
        <p:nvGrpSpPr>
          <p:cNvPr id="17" name="Group 16">
            <a:extLst>
              <a:ext uri="{FF2B5EF4-FFF2-40B4-BE49-F238E27FC236}">
                <a16:creationId xmlns:a16="http://schemas.microsoft.com/office/drawing/2014/main" id="{D78BB9C9-B3E4-2B1F-11A6-91CA23B62994}"/>
              </a:ext>
            </a:extLst>
          </p:cNvPr>
          <p:cNvGrpSpPr/>
          <p:nvPr/>
        </p:nvGrpSpPr>
        <p:grpSpPr>
          <a:xfrm>
            <a:off x="15949105" y="5937853"/>
            <a:ext cx="4237053" cy="2573511"/>
            <a:chOff x="15949105" y="5937853"/>
            <a:chExt cx="4237053" cy="2573511"/>
          </a:xfrm>
        </p:grpSpPr>
        <p:sp>
          <p:nvSpPr>
            <p:cNvPr id="14" name="Right Arrow 86">
              <a:extLst>
                <a:ext uri="{FF2B5EF4-FFF2-40B4-BE49-F238E27FC236}">
                  <a16:creationId xmlns:a16="http://schemas.microsoft.com/office/drawing/2014/main" id="{166DB2C7-7446-4E77-E740-16AD7871BC96}"/>
                </a:ext>
              </a:extLst>
            </p:cNvPr>
            <p:cNvSpPr/>
            <p:nvPr/>
          </p:nvSpPr>
          <p:spPr>
            <a:xfrm>
              <a:off x="15949105" y="5937853"/>
              <a:ext cx="4237053" cy="2573511"/>
            </a:xfrm>
            <a:prstGeom prst="rightArrow">
              <a:avLst>
                <a:gd name="adj1" fmla="val 50000"/>
                <a:gd name="adj2" fmla="val 50000"/>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sp>
          <p:nvSpPr>
            <p:cNvPr id="15" name="TextBox 14">
              <a:extLst>
                <a:ext uri="{FF2B5EF4-FFF2-40B4-BE49-F238E27FC236}">
                  <a16:creationId xmlns:a16="http://schemas.microsoft.com/office/drawing/2014/main" id="{15006982-C4DE-D724-F71D-0A2C6F6E7532}"/>
                </a:ext>
              </a:extLst>
            </p:cNvPr>
            <p:cNvSpPr txBox="1"/>
            <p:nvPr/>
          </p:nvSpPr>
          <p:spPr>
            <a:xfrm>
              <a:off x="16148215" y="6698974"/>
              <a:ext cx="2922591" cy="8002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4000" dirty="0">
                  <a:solidFill>
                    <a:schemeClr val="bg1"/>
                  </a:solidFill>
                </a:rPr>
                <a:t>disseminate</a:t>
              </a:r>
              <a:endParaRPr kumimoji="0" lang="en-US" sz="4000" b="0" i="0" u="none" strike="noStrike" cap="none" spc="0" normalizeH="0" baseline="0" dirty="0">
                <a:ln>
                  <a:noFill/>
                </a:ln>
                <a:solidFill>
                  <a:schemeClr val="bg1"/>
                </a:solidFill>
                <a:effectLst/>
                <a:uFillTx/>
                <a:sym typeface="Helvetica"/>
              </a:endParaRPr>
            </a:p>
          </p:txBody>
        </p:sp>
      </p:grpSp>
      <p:pic>
        <p:nvPicPr>
          <p:cNvPr id="6" name="Picture 5">
            <a:extLst>
              <a:ext uri="{FF2B5EF4-FFF2-40B4-BE49-F238E27FC236}">
                <a16:creationId xmlns:a16="http://schemas.microsoft.com/office/drawing/2014/main" id="{A326D0A1-A1C8-F942-8288-03F8866B01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7725" y="5216318"/>
            <a:ext cx="10109200" cy="6718300"/>
          </a:xfrm>
          <a:prstGeom prst="rect">
            <a:avLst/>
          </a:prstGeom>
        </p:spPr>
      </p:pic>
      <p:grpSp>
        <p:nvGrpSpPr>
          <p:cNvPr id="16" name="Group 15">
            <a:extLst>
              <a:ext uri="{FF2B5EF4-FFF2-40B4-BE49-F238E27FC236}">
                <a16:creationId xmlns:a16="http://schemas.microsoft.com/office/drawing/2014/main" id="{F151693E-D7FE-0440-4A96-4660936D0924}"/>
              </a:ext>
            </a:extLst>
          </p:cNvPr>
          <p:cNvGrpSpPr/>
          <p:nvPr/>
        </p:nvGrpSpPr>
        <p:grpSpPr>
          <a:xfrm>
            <a:off x="6121522" y="10424423"/>
            <a:ext cx="9687992" cy="4151042"/>
            <a:chOff x="6121522" y="10424423"/>
            <a:chExt cx="9687992" cy="4151042"/>
          </a:xfrm>
        </p:grpSpPr>
        <p:pic>
          <p:nvPicPr>
            <p:cNvPr id="32" name="Picture 31">
              <a:extLst>
                <a:ext uri="{FF2B5EF4-FFF2-40B4-BE49-F238E27FC236}">
                  <a16:creationId xmlns:a16="http://schemas.microsoft.com/office/drawing/2014/main" id="{5D675D5E-D98C-7E40-B2D7-83496D912DDA}"/>
                </a:ext>
              </a:extLst>
            </p:cNvPr>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flipH="1">
              <a:off x="12549048" y="10424423"/>
              <a:ext cx="3260466" cy="4151042"/>
            </a:xfrm>
            <a:prstGeom prst="rect">
              <a:avLst/>
            </a:prstGeom>
          </p:spPr>
        </p:pic>
        <p:sp>
          <p:nvSpPr>
            <p:cNvPr id="3" name="Left-Right Arrow 2">
              <a:extLst>
                <a:ext uri="{FF2B5EF4-FFF2-40B4-BE49-F238E27FC236}">
                  <a16:creationId xmlns:a16="http://schemas.microsoft.com/office/drawing/2014/main" id="{CC9BDB05-5368-6E44-A924-4FC836EE4B9C}"/>
                </a:ext>
              </a:extLst>
            </p:cNvPr>
            <p:cNvSpPr/>
            <p:nvPr/>
          </p:nvSpPr>
          <p:spPr>
            <a:xfrm>
              <a:off x="8498137" y="11325019"/>
              <a:ext cx="4826559" cy="2573511"/>
            </a:xfrm>
            <a:prstGeom prst="leftRightArrow">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
          <p:nvSpPr>
            <p:cNvPr id="35" name="TextBox 34">
              <a:extLst>
                <a:ext uri="{FF2B5EF4-FFF2-40B4-BE49-F238E27FC236}">
                  <a16:creationId xmlns:a16="http://schemas.microsoft.com/office/drawing/2014/main" id="{848F8732-6F63-F548-8B1E-6B924BF60C32}"/>
                </a:ext>
              </a:extLst>
            </p:cNvPr>
            <p:cNvSpPr txBox="1"/>
            <p:nvPr/>
          </p:nvSpPr>
          <p:spPr>
            <a:xfrm>
              <a:off x="9217430" y="12207377"/>
              <a:ext cx="3520512" cy="8002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4000" dirty="0">
                  <a:solidFill>
                    <a:schemeClr val="bg1"/>
                  </a:solidFill>
                </a:rPr>
                <a:t>citizen science</a:t>
              </a:r>
              <a:endParaRPr kumimoji="0" lang="en-US" sz="4000" b="0" i="0" u="none" strike="noStrike" cap="none" spc="0" normalizeH="0" baseline="0" dirty="0">
                <a:ln>
                  <a:noFill/>
                </a:ln>
                <a:solidFill>
                  <a:schemeClr val="bg1"/>
                </a:solidFill>
                <a:effectLst/>
                <a:uFillTx/>
                <a:sym typeface="Helvetica"/>
              </a:endParaRPr>
            </a:p>
          </p:txBody>
        </p:sp>
        <p:pic>
          <p:nvPicPr>
            <p:cNvPr id="33" name="Picture 32">
              <a:extLst>
                <a:ext uri="{FF2B5EF4-FFF2-40B4-BE49-F238E27FC236}">
                  <a16:creationId xmlns:a16="http://schemas.microsoft.com/office/drawing/2014/main" id="{DAD2A08F-5A5D-A64D-9CEE-756288A82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1522" y="10424423"/>
              <a:ext cx="3168346" cy="4151042"/>
            </a:xfrm>
            <a:prstGeom prst="rect">
              <a:avLst/>
            </a:prstGeom>
          </p:spPr>
        </p:pic>
      </p:grpSp>
    </p:spTree>
    <p:extLst>
      <p:ext uri="{BB962C8B-B14F-4D97-AF65-F5344CB8AC3E}">
        <p14:creationId xmlns:p14="http://schemas.microsoft.com/office/powerpoint/2010/main" val="186434580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2" name="1"/>
          <p:cNvSpPr txBox="1"/>
          <p:nvPr/>
        </p:nvSpPr>
        <p:spPr>
          <a:xfrm>
            <a:off x="23123602" y="12887611"/>
            <a:ext cx="724418" cy="449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8" tIns="91438" rIns="91438" bIns="91438">
            <a:spAutoFit/>
          </a:bodyPr>
          <a:lstStyle>
            <a:lvl1pPr algn="r">
              <a:defRPr sz="1800">
                <a:latin typeface="Roboto"/>
                <a:ea typeface="Roboto"/>
                <a:cs typeface="Roboto"/>
                <a:sym typeface="Roboto"/>
              </a:defRPr>
            </a:lvl1pPr>
          </a:lstStyle>
          <a:p>
            <a:r>
              <a:t>1</a:t>
            </a:r>
          </a:p>
        </p:txBody>
      </p:sp>
      <p:sp>
        <p:nvSpPr>
          <p:cNvPr id="43" name="Here goes a title or question"/>
          <p:cNvSpPr txBox="1"/>
          <p:nvPr/>
        </p:nvSpPr>
        <p:spPr>
          <a:xfrm>
            <a:off x="5587427" y="1269577"/>
            <a:ext cx="17415955" cy="24006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38" tIns="91438" rIns="91438" bIns="91438">
            <a:spAutoFit/>
          </a:bodyPr>
          <a:lstStyle>
            <a:lvl1pPr>
              <a:defRPr sz="6400" cap="all">
                <a:solidFill>
                  <a:srgbClr val="ED7005"/>
                </a:solidFill>
                <a:latin typeface="Roboto"/>
                <a:ea typeface="Roboto"/>
                <a:cs typeface="Roboto"/>
                <a:sym typeface="Roboto"/>
              </a:defRPr>
            </a:lvl1pPr>
          </a:lstStyle>
          <a:p>
            <a:r>
              <a:rPr lang="en-GB" sz="7200" dirty="0">
                <a:latin typeface="Share Tech" pitchFamily="2" charset="77"/>
              </a:rPr>
              <a:t>Towards a Full spectrum of </a:t>
            </a:r>
          </a:p>
          <a:p>
            <a:r>
              <a:rPr lang="en-GB" sz="7200" dirty="0">
                <a:latin typeface="Share Tech" pitchFamily="2" charset="77"/>
              </a:rPr>
              <a:t>Societal engagement in Open science </a:t>
            </a:r>
            <a:endParaRPr sz="7200" dirty="0">
              <a:latin typeface="Share Tech" pitchFamily="2" charset="77"/>
            </a:endParaRPr>
          </a:p>
        </p:txBody>
      </p:sp>
      <p:sp>
        <p:nvSpPr>
          <p:cNvPr id="44" name="And here goes a subtitle"/>
          <p:cNvSpPr txBox="1"/>
          <p:nvPr/>
        </p:nvSpPr>
        <p:spPr>
          <a:xfrm>
            <a:off x="5612828" y="2429806"/>
            <a:ext cx="184727" cy="8002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91438" tIns="91438" rIns="91438" bIns="91438">
            <a:spAutoFit/>
          </a:bodyPr>
          <a:lstStyle>
            <a:lvl1pPr>
              <a:defRPr sz="3200" cap="all">
                <a:solidFill>
                  <a:srgbClr val="241F21"/>
                </a:solidFill>
                <a:latin typeface="Roboto"/>
                <a:ea typeface="Roboto"/>
                <a:cs typeface="Roboto"/>
                <a:sym typeface="Roboto"/>
              </a:defRPr>
            </a:lvl1pPr>
          </a:lstStyle>
          <a:p>
            <a:endParaRPr sz="4000" dirty="0">
              <a:latin typeface="Share Tech" pitchFamily="2" charset="77"/>
            </a:endParaRPr>
          </a:p>
        </p:txBody>
      </p:sp>
      <p:sp>
        <p:nvSpPr>
          <p:cNvPr id="63" name="TextBox 62">
            <a:extLst>
              <a:ext uri="{FF2B5EF4-FFF2-40B4-BE49-F238E27FC236}">
                <a16:creationId xmlns:a16="http://schemas.microsoft.com/office/drawing/2014/main" id="{CCEACBED-5422-81C2-3380-7397288E4A24}"/>
              </a:ext>
            </a:extLst>
          </p:cNvPr>
          <p:cNvSpPr txBox="1"/>
          <p:nvPr/>
        </p:nvSpPr>
        <p:spPr>
          <a:xfrm>
            <a:off x="16086096" y="5675944"/>
            <a:ext cx="3855539" cy="8617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4400" dirty="0">
                <a:solidFill>
                  <a:schemeClr val="accent6"/>
                </a:solidFill>
              </a:rPr>
              <a:t>c</a:t>
            </a:r>
            <a:r>
              <a:rPr kumimoji="0" lang="en-US" sz="4400" b="0" i="0" u="none" strike="noStrike" cap="none" spc="0" normalizeH="0" baseline="0" dirty="0">
                <a:ln>
                  <a:noFill/>
                </a:ln>
                <a:solidFill>
                  <a:schemeClr val="accent6"/>
                </a:solidFill>
                <a:effectLst/>
                <a:uFillTx/>
                <a:latin typeface="+mn-lt"/>
                <a:ea typeface="+mn-ea"/>
                <a:cs typeface="+mn-cs"/>
                <a:sym typeface="Helvetica"/>
              </a:rPr>
              <a:t>itizen </a:t>
            </a:r>
            <a:r>
              <a:rPr lang="en-US" sz="4400" dirty="0">
                <a:solidFill>
                  <a:schemeClr val="accent6"/>
                </a:solidFill>
              </a:rPr>
              <a:t>s</a:t>
            </a:r>
            <a:r>
              <a:rPr kumimoji="0" lang="en-US" sz="4400" b="0" i="0" u="none" strike="noStrike" cap="none" spc="0" normalizeH="0" baseline="0" dirty="0">
                <a:ln>
                  <a:noFill/>
                </a:ln>
                <a:solidFill>
                  <a:schemeClr val="accent6"/>
                </a:solidFill>
                <a:effectLst/>
                <a:uFillTx/>
                <a:latin typeface="+mn-lt"/>
                <a:ea typeface="+mn-ea"/>
                <a:cs typeface="+mn-cs"/>
                <a:sym typeface="Helvetica"/>
              </a:rPr>
              <a:t>cience</a:t>
            </a:r>
          </a:p>
        </p:txBody>
      </p:sp>
      <p:sp>
        <p:nvSpPr>
          <p:cNvPr id="83" name="TextBox 82">
            <a:extLst>
              <a:ext uri="{FF2B5EF4-FFF2-40B4-BE49-F238E27FC236}">
                <a16:creationId xmlns:a16="http://schemas.microsoft.com/office/drawing/2014/main" id="{BCF991CF-1B1D-9535-97D7-E3239795A362}"/>
              </a:ext>
            </a:extLst>
          </p:cNvPr>
          <p:cNvSpPr txBox="1"/>
          <p:nvPr/>
        </p:nvSpPr>
        <p:spPr>
          <a:xfrm>
            <a:off x="1106700" y="191421"/>
            <a:ext cx="6051653" cy="8617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4400" dirty="0">
                <a:solidFill>
                  <a:schemeClr val="accent1">
                    <a:lumMod val="75000"/>
                  </a:schemeClr>
                </a:solidFill>
              </a:rPr>
              <a:t>s</a:t>
            </a:r>
            <a:r>
              <a:rPr kumimoji="0" lang="en-US" sz="4400" b="0" i="0" u="none" strike="noStrike" cap="none" spc="0" normalizeH="0" baseline="0" dirty="0">
                <a:ln>
                  <a:noFill/>
                </a:ln>
                <a:solidFill>
                  <a:schemeClr val="accent1">
                    <a:lumMod val="75000"/>
                  </a:schemeClr>
                </a:solidFill>
                <a:effectLst/>
                <a:uFillTx/>
                <a:latin typeface="+mn-lt"/>
                <a:ea typeface="+mn-ea"/>
                <a:cs typeface="+mn-cs"/>
                <a:sym typeface="Helvetica"/>
              </a:rPr>
              <a:t>cience communication</a:t>
            </a:r>
          </a:p>
        </p:txBody>
      </p:sp>
      <p:grpSp>
        <p:nvGrpSpPr>
          <p:cNvPr id="6" name="Group 5">
            <a:extLst>
              <a:ext uri="{FF2B5EF4-FFF2-40B4-BE49-F238E27FC236}">
                <a16:creationId xmlns:a16="http://schemas.microsoft.com/office/drawing/2014/main" id="{16A1BF84-813C-DC29-799A-E1D48D7A0B51}"/>
              </a:ext>
            </a:extLst>
          </p:cNvPr>
          <p:cNvGrpSpPr/>
          <p:nvPr/>
        </p:nvGrpSpPr>
        <p:grpSpPr>
          <a:xfrm>
            <a:off x="5193581" y="11037499"/>
            <a:ext cx="14617836" cy="1310045"/>
            <a:chOff x="5193581" y="11037499"/>
            <a:chExt cx="14617836" cy="1310045"/>
          </a:xfrm>
        </p:grpSpPr>
        <p:sp>
          <p:nvSpPr>
            <p:cNvPr id="4" name="Isosceles Triangle 3">
              <a:extLst>
                <a:ext uri="{FF2B5EF4-FFF2-40B4-BE49-F238E27FC236}">
                  <a16:creationId xmlns:a16="http://schemas.microsoft.com/office/drawing/2014/main" id="{8C58D046-46BF-43C6-B3D3-A581CBFE9C65}"/>
                </a:ext>
              </a:extLst>
            </p:cNvPr>
            <p:cNvSpPr/>
            <p:nvPr/>
          </p:nvSpPr>
          <p:spPr>
            <a:xfrm rot="16153463">
              <a:off x="11847476" y="4383604"/>
              <a:ext cx="1310045" cy="14617836"/>
            </a:xfrm>
            <a:prstGeom prst="triangle">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sp>
          <p:nvSpPr>
            <p:cNvPr id="88" name="TextBox 87">
              <a:extLst>
                <a:ext uri="{FF2B5EF4-FFF2-40B4-BE49-F238E27FC236}">
                  <a16:creationId xmlns:a16="http://schemas.microsoft.com/office/drawing/2014/main" id="{5214DDF2-5089-3919-D0CB-878034997109}"/>
                </a:ext>
              </a:extLst>
            </p:cNvPr>
            <p:cNvSpPr txBox="1"/>
            <p:nvPr/>
          </p:nvSpPr>
          <p:spPr>
            <a:xfrm>
              <a:off x="14134398" y="11265239"/>
              <a:ext cx="5492583" cy="8617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4400" dirty="0">
                  <a:solidFill>
                    <a:schemeClr val="bg1"/>
                  </a:solidFill>
                </a:rPr>
                <a:t>l</a:t>
              </a:r>
              <a:r>
                <a:rPr kumimoji="0" lang="en-US" sz="4400" b="0" i="0" u="none" strike="noStrike" cap="none" spc="0" normalizeH="0" baseline="0" dirty="0">
                  <a:ln>
                    <a:noFill/>
                  </a:ln>
                  <a:solidFill>
                    <a:schemeClr val="bg1"/>
                  </a:solidFill>
                  <a:effectLst/>
                  <a:uFillTx/>
                  <a:latin typeface="+mn-lt"/>
                  <a:ea typeface="+mn-ea"/>
                  <a:cs typeface="+mn-cs"/>
                  <a:sym typeface="Helvetica"/>
                </a:rPr>
                <a:t>evel of participation</a:t>
              </a:r>
            </a:p>
          </p:txBody>
        </p:sp>
      </p:grpSp>
      <p:sp>
        <p:nvSpPr>
          <p:cNvPr id="98" name="TextBox 97">
            <a:extLst>
              <a:ext uri="{FF2B5EF4-FFF2-40B4-BE49-F238E27FC236}">
                <a16:creationId xmlns:a16="http://schemas.microsoft.com/office/drawing/2014/main" id="{D0E8D15C-2220-D7C4-4BC4-8C3889A91FCA}"/>
              </a:ext>
            </a:extLst>
          </p:cNvPr>
          <p:cNvSpPr txBox="1"/>
          <p:nvPr/>
        </p:nvSpPr>
        <p:spPr>
          <a:xfrm>
            <a:off x="5299615" y="5675944"/>
            <a:ext cx="3635928" cy="8617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4400" dirty="0">
                <a:solidFill>
                  <a:schemeClr val="accent1">
                    <a:lumMod val="75000"/>
                  </a:schemeClr>
                </a:solidFill>
              </a:rPr>
              <a:t>dissemination</a:t>
            </a:r>
            <a:endParaRPr kumimoji="0" lang="en-US" sz="4400" b="0" i="0" u="none" strike="noStrike" cap="none" spc="0" normalizeH="0" baseline="0" dirty="0">
              <a:ln>
                <a:noFill/>
              </a:ln>
              <a:solidFill>
                <a:schemeClr val="accent1">
                  <a:lumMod val="75000"/>
                </a:schemeClr>
              </a:solidFill>
              <a:effectLst/>
              <a:uFillTx/>
              <a:latin typeface="+mn-lt"/>
              <a:ea typeface="+mn-ea"/>
              <a:cs typeface="+mn-cs"/>
              <a:sym typeface="Helvetica"/>
            </a:endParaRPr>
          </a:p>
        </p:txBody>
      </p:sp>
      <p:sp>
        <p:nvSpPr>
          <p:cNvPr id="99" name="TextBox 98">
            <a:extLst>
              <a:ext uri="{FF2B5EF4-FFF2-40B4-BE49-F238E27FC236}">
                <a16:creationId xmlns:a16="http://schemas.microsoft.com/office/drawing/2014/main" id="{E3725EF1-41EB-3F26-3AC4-1990DCEA343E}"/>
              </a:ext>
            </a:extLst>
          </p:cNvPr>
          <p:cNvSpPr txBox="1"/>
          <p:nvPr/>
        </p:nvSpPr>
        <p:spPr>
          <a:xfrm>
            <a:off x="10820027" y="5675944"/>
            <a:ext cx="2319862" cy="8617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4400" dirty="0">
                <a:solidFill>
                  <a:schemeClr val="accent1">
                    <a:lumMod val="75000"/>
                  </a:schemeClr>
                </a:solidFill>
              </a:rPr>
              <a:t>dialogue</a:t>
            </a:r>
            <a:endParaRPr kumimoji="0" lang="en-US" sz="4400" b="0" i="0" u="none" strike="noStrike" cap="none" spc="0" normalizeH="0" baseline="0" dirty="0">
              <a:ln>
                <a:noFill/>
              </a:ln>
              <a:solidFill>
                <a:schemeClr val="accent1">
                  <a:lumMod val="75000"/>
                </a:schemeClr>
              </a:solidFill>
              <a:effectLst/>
              <a:uFillTx/>
              <a:latin typeface="+mn-lt"/>
              <a:ea typeface="+mn-ea"/>
              <a:cs typeface="+mn-cs"/>
              <a:sym typeface="Helvetica"/>
            </a:endParaRPr>
          </a:p>
        </p:txBody>
      </p:sp>
      <p:sp>
        <p:nvSpPr>
          <p:cNvPr id="67" name="TextBox 66">
            <a:extLst>
              <a:ext uri="{FF2B5EF4-FFF2-40B4-BE49-F238E27FC236}">
                <a16:creationId xmlns:a16="http://schemas.microsoft.com/office/drawing/2014/main" id="{2066B186-025C-274D-866D-417DACB90772}"/>
              </a:ext>
            </a:extLst>
          </p:cNvPr>
          <p:cNvSpPr txBox="1"/>
          <p:nvPr/>
        </p:nvSpPr>
        <p:spPr>
          <a:xfrm>
            <a:off x="9070376" y="4603731"/>
            <a:ext cx="6051653" cy="8617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4400" dirty="0">
                <a:solidFill>
                  <a:schemeClr val="accent1">
                    <a:lumMod val="75000"/>
                  </a:schemeClr>
                </a:solidFill>
              </a:rPr>
              <a:t>science communication</a:t>
            </a:r>
            <a:endParaRPr kumimoji="0" lang="en-US" sz="4400" b="0" i="0" u="none" strike="noStrike" cap="none" spc="0" normalizeH="0" baseline="0" dirty="0">
              <a:ln>
                <a:noFill/>
              </a:ln>
              <a:solidFill>
                <a:schemeClr val="accent1">
                  <a:lumMod val="75000"/>
                </a:schemeClr>
              </a:solidFill>
              <a:effectLst/>
              <a:uFillTx/>
              <a:latin typeface="+mn-lt"/>
              <a:ea typeface="+mn-ea"/>
              <a:cs typeface="+mn-cs"/>
              <a:sym typeface="Helvetica"/>
            </a:endParaRPr>
          </a:p>
        </p:txBody>
      </p:sp>
      <p:grpSp>
        <p:nvGrpSpPr>
          <p:cNvPr id="2" name="Group 1">
            <a:extLst>
              <a:ext uri="{FF2B5EF4-FFF2-40B4-BE49-F238E27FC236}">
                <a16:creationId xmlns:a16="http://schemas.microsoft.com/office/drawing/2014/main" id="{E9EF027D-F209-2067-8CE1-E3DDCF6CC81B}"/>
              </a:ext>
            </a:extLst>
          </p:cNvPr>
          <p:cNvGrpSpPr/>
          <p:nvPr/>
        </p:nvGrpSpPr>
        <p:grpSpPr>
          <a:xfrm>
            <a:off x="2067978" y="6776540"/>
            <a:ext cx="17873657" cy="1782994"/>
            <a:chOff x="2067978" y="6776540"/>
            <a:chExt cx="17873657" cy="1782994"/>
          </a:xfrm>
        </p:grpSpPr>
        <p:sp>
          <p:nvSpPr>
            <p:cNvPr id="5" name="Rounded Rectangle 4">
              <a:extLst>
                <a:ext uri="{FF2B5EF4-FFF2-40B4-BE49-F238E27FC236}">
                  <a16:creationId xmlns:a16="http://schemas.microsoft.com/office/drawing/2014/main" id="{2223F796-11A6-9749-8B49-48958DBE094B}"/>
                </a:ext>
              </a:extLst>
            </p:cNvPr>
            <p:cNvSpPr/>
            <p:nvPr/>
          </p:nvSpPr>
          <p:spPr>
            <a:xfrm>
              <a:off x="5299615" y="6776540"/>
              <a:ext cx="14642020" cy="1782994"/>
            </a:xfrm>
            <a:prstGeom prst="roundRect">
              <a:avLst/>
            </a:prstGeom>
            <a:solidFill>
              <a:schemeClr val="bg1">
                <a:lumMod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
          <p:nvSpPr>
            <p:cNvPr id="71" name="TextBox 70">
              <a:extLst>
                <a:ext uri="{FF2B5EF4-FFF2-40B4-BE49-F238E27FC236}">
                  <a16:creationId xmlns:a16="http://schemas.microsoft.com/office/drawing/2014/main" id="{205FF695-2422-5B4C-B7BC-DDCA1CBF89CE}"/>
                </a:ext>
              </a:extLst>
            </p:cNvPr>
            <p:cNvSpPr txBox="1"/>
            <p:nvPr/>
          </p:nvSpPr>
          <p:spPr>
            <a:xfrm>
              <a:off x="2067978" y="7019134"/>
              <a:ext cx="1534390" cy="8617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4400" dirty="0">
                  <a:solidFill>
                    <a:schemeClr val="tx1">
                      <a:lumMod val="50000"/>
                      <a:lumOff val="50000"/>
                    </a:schemeClr>
                  </a:solidFill>
                </a:rPr>
                <a:t>goals</a:t>
              </a:r>
              <a:endParaRPr kumimoji="0" lang="en-US" sz="4400" b="0" i="0" u="none" strike="noStrike" cap="none" spc="0" normalizeH="0" baseline="0" dirty="0">
                <a:ln>
                  <a:noFill/>
                </a:ln>
                <a:solidFill>
                  <a:schemeClr val="tx1">
                    <a:lumMod val="50000"/>
                    <a:lumOff val="50000"/>
                  </a:schemeClr>
                </a:solidFill>
                <a:effectLst/>
                <a:uFillTx/>
                <a:latin typeface="+mn-lt"/>
                <a:ea typeface="+mn-ea"/>
                <a:cs typeface="+mn-cs"/>
                <a:sym typeface="Helvetica"/>
              </a:endParaRPr>
            </a:p>
          </p:txBody>
        </p:sp>
        <p:sp>
          <p:nvSpPr>
            <p:cNvPr id="66" name="TextBox 65">
              <a:extLst>
                <a:ext uri="{FF2B5EF4-FFF2-40B4-BE49-F238E27FC236}">
                  <a16:creationId xmlns:a16="http://schemas.microsoft.com/office/drawing/2014/main" id="{DFF3DBD9-D0F8-BA79-8DA2-5F5D25D73B77}"/>
                </a:ext>
              </a:extLst>
            </p:cNvPr>
            <p:cNvSpPr txBox="1"/>
            <p:nvPr/>
          </p:nvSpPr>
          <p:spPr>
            <a:xfrm>
              <a:off x="5656962" y="6895496"/>
              <a:ext cx="13402563"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pPr>
              <a:r>
                <a:rPr lang="en-US" sz="4800" dirty="0">
                  <a:solidFill>
                    <a:schemeClr val="tx1"/>
                  </a:solidFill>
                </a:rPr>
                <a:t>awareness, enjoyment, interest, opinion-forming,  understanding, co-creation..</a:t>
              </a:r>
            </a:p>
          </p:txBody>
        </p:sp>
      </p:grpSp>
      <p:grpSp>
        <p:nvGrpSpPr>
          <p:cNvPr id="3" name="Group 2">
            <a:extLst>
              <a:ext uri="{FF2B5EF4-FFF2-40B4-BE49-F238E27FC236}">
                <a16:creationId xmlns:a16="http://schemas.microsoft.com/office/drawing/2014/main" id="{6115FB73-22A8-6D2E-9CAC-7DDB6687B8C9}"/>
              </a:ext>
            </a:extLst>
          </p:cNvPr>
          <p:cNvGrpSpPr/>
          <p:nvPr/>
        </p:nvGrpSpPr>
        <p:grpSpPr>
          <a:xfrm>
            <a:off x="2067978" y="8906664"/>
            <a:ext cx="19221639" cy="1782994"/>
            <a:chOff x="2067978" y="8906664"/>
            <a:chExt cx="19221639" cy="1782994"/>
          </a:xfrm>
        </p:grpSpPr>
        <p:sp>
          <p:nvSpPr>
            <p:cNvPr id="96" name="TextBox 95">
              <a:extLst>
                <a:ext uri="{FF2B5EF4-FFF2-40B4-BE49-F238E27FC236}">
                  <a16:creationId xmlns:a16="http://schemas.microsoft.com/office/drawing/2014/main" id="{77999ACD-B291-CBF5-367E-9D27B6DE5455}"/>
                </a:ext>
              </a:extLst>
            </p:cNvPr>
            <p:cNvSpPr txBox="1"/>
            <p:nvPr/>
          </p:nvSpPr>
          <p:spPr>
            <a:xfrm>
              <a:off x="5521853" y="8958783"/>
              <a:ext cx="15767764"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100000"/>
                </a:lnSpc>
              </a:pPr>
              <a:r>
                <a:rPr lang="en-US" sz="4800" dirty="0">
                  <a:solidFill>
                    <a:schemeClr val="accent2"/>
                  </a:solidFill>
                </a:rPr>
                <a:t>Who are the stakeholders? Messages?</a:t>
              </a:r>
            </a:p>
            <a:p>
              <a:pPr>
                <a:lnSpc>
                  <a:spcPct val="100000"/>
                </a:lnSpc>
              </a:pPr>
              <a:r>
                <a:rPr lang="en-US" sz="4800" dirty="0">
                  <a:solidFill>
                    <a:schemeClr val="accent2"/>
                  </a:solidFill>
                </a:rPr>
                <a:t>How to reach them? When to know it worked? </a:t>
              </a:r>
            </a:p>
          </p:txBody>
        </p:sp>
        <p:sp>
          <p:nvSpPr>
            <p:cNvPr id="70" name="Rounded Rectangle 69">
              <a:extLst>
                <a:ext uri="{FF2B5EF4-FFF2-40B4-BE49-F238E27FC236}">
                  <a16:creationId xmlns:a16="http://schemas.microsoft.com/office/drawing/2014/main" id="{F970CB3F-1F75-4B4D-AD72-DED398417C04}"/>
                </a:ext>
              </a:extLst>
            </p:cNvPr>
            <p:cNvSpPr/>
            <p:nvPr/>
          </p:nvSpPr>
          <p:spPr>
            <a:xfrm>
              <a:off x="5335644" y="8906664"/>
              <a:ext cx="14642020" cy="1782994"/>
            </a:xfrm>
            <a:prstGeom prst="roundRect">
              <a:avLst/>
            </a:prstGeom>
            <a:solidFill>
              <a:schemeClr val="bg1">
                <a:lumMod val="65000"/>
                <a:alpha val="2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sp>
          <p:nvSpPr>
            <p:cNvPr id="72" name="TextBox 71">
              <a:extLst>
                <a:ext uri="{FF2B5EF4-FFF2-40B4-BE49-F238E27FC236}">
                  <a16:creationId xmlns:a16="http://schemas.microsoft.com/office/drawing/2014/main" id="{1D956210-525E-234F-93DB-D222F0146552}"/>
                </a:ext>
              </a:extLst>
            </p:cNvPr>
            <p:cNvSpPr txBox="1"/>
            <p:nvPr/>
          </p:nvSpPr>
          <p:spPr>
            <a:xfrm>
              <a:off x="2067978" y="8906664"/>
              <a:ext cx="2539474" cy="15388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sz="4400" dirty="0">
                  <a:solidFill>
                    <a:schemeClr val="tx1">
                      <a:lumMod val="50000"/>
                      <a:lumOff val="50000"/>
                    </a:schemeClr>
                  </a:solidFill>
                </a:rPr>
                <a:t>tools/</a:t>
              </a:r>
            </a:p>
            <a:p>
              <a:pPr marL="0" marR="0" indent="0" algn="l" defTabSz="1828800" rtl="0" fontAlgn="auto" latinLnBrk="0" hangingPunct="0">
                <a:lnSpc>
                  <a:spcPct val="100000"/>
                </a:lnSpc>
                <a:spcBef>
                  <a:spcPts val="0"/>
                </a:spcBef>
                <a:spcAft>
                  <a:spcPts val="0"/>
                </a:spcAft>
                <a:buClrTx/>
                <a:buSzTx/>
                <a:buFontTx/>
                <a:buNone/>
                <a:tabLst/>
              </a:pPr>
              <a:r>
                <a:rPr kumimoji="0" lang="en-US" sz="4400" b="0" i="0" u="none" strike="noStrike" cap="none" spc="0" normalizeH="0" baseline="0" dirty="0">
                  <a:ln>
                    <a:noFill/>
                  </a:ln>
                  <a:solidFill>
                    <a:schemeClr val="tx1">
                      <a:lumMod val="50000"/>
                      <a:lumOff val="50000"/>
                    </a:schemeClr>
                  </a:solidFill>
                  <a:effectLst/>
                  <a:uFillTx/>
                  <a:latin typeface="+mn-lt"/>
                  <a:ea typeface="+mn-ea"/>
                  <a:cs typeface="+mn-cs"/>
                  <a:sym typeface="Helvetica"/>
                </a:rPr>
                <a:t>approach</a:t>
              </a:r>
            </a:p>
          </p:txBody>
        </p:sp>
      </p:grpSp>
    </p:spTree>
    <p:extLst>
      <p:ext uri="{BB962C8B-B14F-4D97-AF65-F5344CB8AC3E}">
        <p14:creationId xmlns:p14="http://schemas.microsoft.com/office/powerpoint/2010/main" val="173966695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3" name="Here goes a title or question"/>
          <p:cNvSpPr txBox="1"/>
          <p:nvPr/>
        </p:nvSpPr>
        <p:spPr>
          <a:xfrm>
            <a:off x="5587428" y="1269577"/>
            <a:ext cx="18595151" cy="12926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tIns="91438" rIns="91438" bIns="91438">
            <a:spAutoFit/>
          </a:bodyPr>
          <a:lstStyle>
            <a:lvl1pPr>
              <a:defRPr sz="6400" cap="all">
                <a:solidFill>
                  <a:srgbClr val="ED7005"/>
                </a:solidFill>
                <a:latin typeface="Roboto"/>
                <a:ea typeface="Roboto"/>
                <a:cs typeface="Roboto"/>
                <a:sym typeface="Roboto"/>
              </a:defRPr>
            </a:lvl1pPr>
          </a:lstStyle>
          <a:p>
            <a:r>
              <a:rPr lang="en-US" sz="7200" dirty="0">
                <a:latin typeface="Share Tech" pitchFamily="2" charset="77"/>
              </a:rPr>
              <a:t>A call to action for societal engagement</a:t>
            </a:r>
            <a:endParaRPr sz="7200" dirty="0">
              <a:latin typeface="Share Tech" pitchFamily="2" charset="77"/>
            </a:endParaRPr>
          </a:p>
        </p:txBody>
      </p:sp>
      <p:sp>
        <p:nvSpPr>
          <p:cNvPr id="44" name="And here goes a subtitle"/>
          <p:cNvSpPr txBox="1"/>
          <p:nvPr/>
        </p:nvSpPr>
        <p:spPr>
          <a:xfrm>
            <a:off x="5612828" y="2429806"/>
            <a:ext cx="184727" cy="800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tIns="91438" rIns="91438" bIns="91438">
            <a:spAutoFit/>
          </a:bodyPr>
          <a:lstStyle>
            <a:lvl1pPr>
              <a:defRPr sz="3200" cap="all">
                <a:solidFill>
                  <a:srgbClr val="241F21"/>
                </a:solidFill>
                <a:latin typeface="Roboto"/>
                <a:ea typeface="Roboto"/>
                <a:cs typeface="Roboto"/>
                <a:sym typeface="Roboto"/>
              </a:defRPr>
            </a:lvl1pPr>
          </a:lstStyle>
          <a:p>
            <a:endParaRPr sz="4000" dirty="0">
              <a:latin typeface="Share Tech" pitchFamily="2" charset="77"/>
            </a:endParaRPr>
          </a:p>
        </p:txBody>
      </p:sp>
      <p:sp>
        <p:nvSpPr>
          <p:cNvPr id="88" name="Oval 87">
            <a:extLst>
              <a:ext uri="{FF2B5EF4-FFF2-40B4-BE49-F238E27FC236}">
                <a16:creationId xmlns:a16="http://schemas.microsoft.com/office/drawing/2014/main" id="{E855516A-030E-258C-9D2B-2F05B7B45843}"/>
              </a:ext>
            </a:extLst>
          </p:cNvPr>
          <p:cNvSpPr/>
          <p:nvPr/>
        </p:nvSpPr>
        <p:spPr>
          <a:xfrm>
            <a:off x="400794" y="5943635"/>
            <a:ext cx="3438144" cy="3438490"/>
          </a:xfrm>
          <a:prstGeom prst="ellipse">
            <a:avLst/>
          </a:prstGeom>
          <a:solidFill>
            <a:srgbClr val="FFFFFF">
              <a:alpha val="45000"/>
            </a:srgb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
        <p:nvSpPr>
          <p:cNvPr id="91" name="TextBox 90">
            <a:extLst>
              <a:ext uri="{FF2B5EF4-FFF2-40B4-BE49-F238E27FC236}">
                <a16:creationId xmlns:a16="http://schemas.microsoft.com/office/drawing/2014/main" id="{9688F1FA-C00F-0233-5F3D-359606518A00}"/>
              </a:ext>
            </a:extLst>
          </p:cNvPr>
          <p:cNvSpPr txBox="1"/>
          <p:nvPr/>
        </p:nvSpPr>
        <p:spPr>
          <a:xfrm>
            <a:off x="578420" y="7185001"/>
            <a:ext cx="3082891"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1">
                    <a:lumMod val="75000"/>
                  </a:schemeClr>
                </a:solidFill>
              </a:rPr>
              <a:t>Open Science</a:t>
            </a:r>
            <a:endParaRPr kumimoji="0" lang="en-US" b="0" i="0" u="none" strike="noStrike" cap="none" spc="0" normalizeH="0" baseline="0" dirty="0">
              <a:ln>
                <a:noFill/>
              </a:ln>
              <a:solidFill>
                <a:schemeClr val="accent1">
                  <a:lumMod val="75000"/>
                </a:schemeClr>
              </a:solidFill>
              <a:effectLst/>
              <a:uFillTx/>
              <a:latin typeface="+mn-lt"/>
              <a:ea typeface="+mn-ea"/>
              <a:cs typeface="+mn-cs"/>
              <a:sym typeface="Helvetica"/>
            </a:endParaRPr>
          </a:p>
        </p:txBody>
      </p:sp>
      <p:sp>
        <p:nvSpPr>
          <p:cNvPr id="95" name="TextBox 94">
            <a:extLst>
              <a:ext uri="{FF2B5EF4-FFF2-40B4-BE49-F238E27FC236}">
                <a16:creationId xmlns:a16="http://schemas.microsoft.com/office/drawing/2014/main" id="{6FB17E51-8881-F727-C633-B214CF5D273E}"/>
              </a:ext>
            </a:extLst>
          </p:cNvPr>
          <p:cNvSpPr txBox="1"/>
          <p:nvPr/>
        </p:nvSpPr>
        <p:spPr>
          <a:xfrm>
            <a:off x="3209358" y="5879222"/>
            <a:ext cx="3365020"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1">
                    <a:lumMod val="75000"/>
                  </a:schemeClr>
                </a:solidFill>
              </a:rPr>
              <a:t>Citizen Science</a:t>
            </a:r>
            <a:endParaRPr kumimoji="0" lang="en-US" b="0" i="0" u="none" strike="noStrike" cap="none" spc="0" normalizeH="0" baseline="0" dirty="0">
              <a:ln>
                <a:noFill/>
              </a:ln>
              <a:solidFill>
                <a:schemeClr val="accent1">
                  <a:lumMod val="75000"/>
                </a:schemeClr>
              </a:solidFill>
              <a:effectLst/>
              <a:uFillTx/>
              <a:latin typeface="+mn-lt"/>
              <a:ea typeface="+mn-ea"/>
              <a:cs typeface="+mn-cs"/>
              <a:sym typeface="Helvetica"/>
            </a:endParaRPr>
          </a:p>
        </p:txBody>
      </p:sp>
      <p:sp>
        <p:nvSpPr>
          <p:cNvPr id="96" name="TextBox 95">
            <a:extLst>
              <a:ext uri="{FF2B5EF4-FFF2-40B4-BE49-F238E27FC236}">
                <a16:creationId xmlns:a16="http://schemas.microsoft.com/office/drawing/2014/main" id="{1E5A4788-10D9-1EC5-38A5-97077EA6BBFC}"/>
              </a:ext>
            </a:extLst>
          </p:cNvPr>
          <p:cNvSpPr txBox="1"/>
          <p:nvPr/>
        </p:nvSpPr>
        <p:spPr>
          <a:xfrm>
            <a:off x="4058640" y="8408064"/>
            <a:ext cx="3390668" cy="1292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dirty="0">
                <a:solidFill>
                  <a:schemeClr val="accent1">
                    <a:lumMod val="75000"/>
                  </a:schemeClr>
                </a:solidFill>
              </a:rPr>
              <a:t>Science </a:t>
            </a:r>
          </a:p>
          <a:p>
            <a:pPr marL="0" marR="0" indent="0" algn="ctr" defTabSz="1828800" rtl="0" fontAlgn="auto" latinLnBrk="0" hangingPunct="0">
              <a:lnSpc>
                <a:spcPct val="100000"/>
              </a:lnSpc>
              <a:spcBef>
                <a:spcPts val="0"/>
              </a:spcBef>
              <a:spcAft>
                <a:spcPts val="0"/>
              </a:spcAft>
              <a:buClrTx/>
              <a:buSzTx/>
              <a:buFontTx/>
              <a:buNone/>
              <a:tabLst/>
            </a:pPr>
            <a:r>
              <a:rPr lang="en-US" dirty="0">
                <a:solidFill>
                  <a:schemeClr val="accent1">
                    <a:lumMod val="75000"/>
                  </a:schemeClr>
                </a:solidFill>
              </a:rPr>
              <a:t>Communication</a:t>
            </a:r>
            <a:endParaRPr kumimoji="0" lang="en-US" b="0" i="0" u="none" strike="noStrike" cap="none" spc="0" normalizeH="0" baseline="0" dirty="0">
              <a:ln>
                <a:noFill/>
              </a:ln>
              <a:solidFill>
                <a:schemeClr val="accent1">
                  <a:lumMod val="75000"/>
                </a:schemeClr>
              </a:solidFill>
              <a:effectLst/>
              <a:uFillTx/>
              <a:latin typeface="+mn-lt"/>
              <a:ea typeface="+mn-ea"/>
              <a:cs typeface="+mn-cs"/>
              <a:sym typeface="Helvetica"/>
            </a:endParaRPr>
          </a:p>
        </p:txBody>
      </p:sp>
      <p:sp>
        <p:nvSpPr>
          <p:cNvPr id="16" name="Oval 15">
            <a:extLst>
              <a:ext uri="{FF2B5EF4-FFF2-40B4-BE49-F238E27FC236}">
                <a16:creationId xmlns:a16="http://schemas.microsoft.com/office/drawing/2014/main" id="{EEBE3481-9820-DB49-914D-DEBC0193B09A}"/>
              </a:ext>
            </a:extLst>
          </p:cNvPr>
          <p:cNvSpPr/>
          <p:nvPr/>
        </p:nvSpPr>
        <p:spPr>
          <a:xfrm>
            <a:off x="3209358" y="4506655"/>
            <a:ext cx="3438144" cy="3438490"/>
          </a:xfrm>
          <a:prstGeom prst="ellips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grpSp>
        <p:nvGrpSpPr>
          <p:cNvPr id="12" name="Group 11">
            <a:extLst>
              <a:ext uri="{FF2B5EF4-FFF2-40B4-BE49-F238E27FC236}">
                <a16:creationId xmlns:a16="http://schemas.microsoft.com/office/drawing/2014/main" id="{963B76A1-756C-BAFF-EC7C-FF191DF79DD5}"/>
              </a:ext>
            </a:extLst>
          </p:cNvPr>
          <p:cNvGrpSpPr/>
          <p:nvPr/>
        </p:nvGrpSpPr>
        <p:grpSpPr>
          <a:xfrm>
            <a:off x="201421" y="12220434"/>
            <a:ext cx="23937515" cy="1371600"/>
            <a:chOff x="201421" y="12220434"/>
            <a:chExt cx="23937515" cy="1371600"/>
          </a:xfrm>
        </p:grpSpPr>
        <p:sp>
          <p:nvSpPr>
            <p:cNvPr id="2" name="Rectangle 1">
              <a:extLst>
                <a:ext uri="{FF2B5EF4-FFF2-40B4-BE49-F238E27FC236}">
                  <a16:creationId xmlns:a16="http://schemas.microsoft.com/office/drawing/2014/main" id="{FC343F71-8217-892D-67EF-25D16B701022}"/>
                </a:ext>
              </a:extLst>
            </p:cNvPr>
            <p:cNvSpPr/>
            <p:nvPr/>
          </p:nvSpPr>
          <p:spPr>
            <a:xfrm>
              <a:off x="201421" y="12220434"/>
              <a:ext cx="23937515" cy="1371600"/>
            </a:xfrm>
            <a:prstGeom prst="rect">
              <a:avLst/>
            </a:prstGeom>
            <a:solidFill>
              <a:schemeClr val="accent4">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
          <p:nvSpPr>
            <p:cNvPr id="112" name="TextBox 111">
              <a:extLst>
                <a:ext uri="{FF2B5EF4-FFF2-40B4-BE49-F238E27FC236}">
                  <a16:creationId xmlns:a16="http://schemas.microsoft.com/office/drawing/2014/main" id="{55C086A7-C151-A435-37D7-E81C28FA1934}"/>
                </a:ext>
              </a:extLst>
            </p:cNvPr>
            <p:cNvSpPr txBox="1"/>
            <p:nvPr/>
          </p:nvSpPr>
          <p:spPr>
            <a:xfrm>
              <a:off x="400794" y="12536904"/>
              <a:ext cx="10751657"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tx1"/>
                  </a:solidFill>
                </a:rPr>
                <a:t>Let’s start the conversation: </a:t>
              </a:r>
              <a:r>
                <a:rPr lang="en-US" dirty="0" err="1">
                  <a:solidFill>
                    <a:schemeClr val="tx1"/>
                  </a:solidFill>
                </a:rPr>
                <a:t>scicom.nl</a:t>
              </a:r>
              <a:r>
                <a:rPr lang="en-US" dirty="0">
                  <a:solidFill>
                    <a:schemeClr val="tx1"/>
                  </a:solidFill>
                </a:rPr>
                <a:t>/open-science</a:t>
              </a:r>
              <a:endParaRPr kumimoji="0" lang="en-US" b="0" i="0" u="none" strike="noStrike" cap="none" spc="0" normalizeH="0" baseline="0" dirty="0">
                <a:ln>
                  <a:noFill/>
                </a:ln>
                <a:solidFill>
                  <a:schemeClr val="tx1"/>
                </a:solidFill>
                <a:effectLst/>
                <a:uFillTx/>
                <a:latin typeface="+mn-lt"/>
                <a:ea typeface="+mn-ea"/>
                <a:cs typeface="+mn-cs"/>
                <a:sym typeface="Helvetica"/>
              </a:endParaRPr>
            </a:p>
          </p:txBody>
        </p:sp>
        <p:pic>
          <p:nvPicPr>
            <p:cNvPr id="5" name="Picture 4">
              <a:extLst>
                <a:ext uri="{FF2B5EF4-FFF2-40B4-BE49-F238E27FC236}">
                  <a16:creationId xmlns:a16="http://schemas.microsoft.com/office/drawing/2014/main" id="{6BFB17B8-3D9C-C543-86C9-BB1F1483CD7C}"/>
                </a:ext>
              </a:extLst>
            </p:cNvPr>
            <p:cNvPicPr>
              <a:picLocks noChangeAspect="1"/>
            </p:cNvPicPr>
            <p:nvPr/>
          </p:nvPicPr>
          <p:blipFill>
            <a:blip r:embed="rId3"/>
            <a:stretch>
              <a:fillRect/>
            </a:stretch>
          </p:blipFill>
          <p:spPr>
            <a:xfrm>
              <a:off x="22485054" y="12274153"/>
              <a:ext cx="1315082" cy="1315082"/>
            </a:xfrm>
            <a:prstGeom prst="rect">
              <a:avLst/>
            </a:prstGeom>
          </p:spPr>
        </p:pic>
      </p:grpSp>
      <p:sp>
        <p:nvSpPr>
          <p:cNvPr id="21" name="Oval 20">
            <a:extLst>
              <a:ext uri="{FF2B5EF4-FFF2-40B4-BE49-F238E27FC236}">
                <a16:creationId xmlns:a16="http://schemas.microsoft.com/office/drawing/2014/main" id="{56401D94-B375-7D4D-A8FC-34CB5CF687A2}"/>
              </a:ext>
            </a:extLst>
          </p:cNvPr>
          <p:cNvSpPr/>
          <p:nvPr/>
        </p:nvSpPr>
        <p:spPr>
          <a:xfrm>
            <a:off x="3958102" y="7576484"/>
            <a:ext cx="3438144" cy="3438490"/>
          </a:xfrm>
          <a:prstGeom prst="ellips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
        <p:nvSpPr>
          <p:cNvPr id="22" name="TextBox 21">
            <a:extLst>
              <a:ext uri="{FF2B5EF4-FFF2-40B4-BE49-F238E27FC236}">
                <a16:creationId xmlns:a16="http://schemas.microsoft.com/office/drawing/2014/main" id="{23525F3B-E2F2-AC43-8C21-3FACE64CC8F2}"/>
              </a:ext>
            </a:extLst>
          </p:cNvPr>
          <p:cNvSpPr txBox="1"/>
          <p:nvPr/>
        </p:nvSpPr>
        <p:spPr>
          <a:xfrm>
            <a:off x="201421" y="4974279"/>
            <a:ext cx="2775115"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dirty="0">
                <a:solidFill>
                  <a:schemeClr val="tx1">
                    <a:lumMod val="50000"/>
                    <a:lumOff val="50000"/>
                  </a:schemeClr>
                </a:solidFill>
              </a:rPr>
              <a:t>communities</a:t>
            </a:r>
            <a:endParaRPr kumimoji="0" lang="en-US" b="0" i="0" u="none" strike="noStrike" cap="none" spc="0" normalizeH="0" baseline="0" dirty="0">
              <a:ln>
                <a:noFill/>
              </a:ln>
              <a:solidFill>
                <a:schemeClr val="tx1">
                  <a:lumMod val="50000"/>
                  <a:lumOff val="50000"/>
                </a:schemeClr>
              </a:solidFill>
              <a:effectLst/>
              <a:uFillTx/>
              <a:latin typeface="+mn-lt"/>
              <a:ea typeface="+mn-ea"/>
              <a:cs typeface="+mn-cs"/>
              <a:sym typeface="Helvetica"/>
            </a:endParaRPr>
          </a:p>
        </p:txBody>
      </p:sp>
      <p:sp>
        <p:nvSpPr>
          <p:cNvPr id="6" name="Right Arrow 5">
            <a:extLst>
              <a:ext uri="{FF2B5EF4-FFF2-40B4-BE49-F238E27FC236}">
                <a16:creationId xmlns:a16="http://schemas.microsoft.com/office/drawing/2014/main" id="{2A8E0A16-6962-1F41-A70C-BBFB3569DDD2}"/>
              </a:ext>
            </a:extLst>
          </p:cNvPr>
          <p:cNvSpPr/>
          <p:nvPr/>
        </p:nvSpPr>
        <p:spPr>
          <a:xfrm>
            <a:off x="7363202" y="2899359"/>
            <a:ext cx="11191415" cy="9052560"/>
          </a:xfrm>
          <a:prstGeom prst="rightArrow">
            <a:avLst/>
          </a:prstGeom>
          <a:solidFill>
            <a:schemeClr val="bg1">
              <a:lumMod val="85000"/>
              <a:alpha val="41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grpSp>
        <p:nvGrpSpPr>
          <p:cNvPr id="8" name="Group 7">
            <a:extLst>
              <a:ext uri="{FF2B5EF4-FFF2-40B4-BE49-F238E27FC236}">
                <a16:creationId xmlns:a16="http://schemas.microsoft.com/office/drawing/2014/main" id="{57D1FF3A-7232-9D09-B545-697AD234B0DB}"/>
              </a:ext>
            </a:extLst>
          </p:cNvPr>
          <p:cNvGrpSpPr/>
          <p:nvPr/>
        </p:nvGrpSpPr>
        <p:grpSpPr>
          <a:xfrm>
            <a:off x="18618728" y="4682549"/>
            <a:ext cx="4759026" cy="5564308"/>
            <a:chOff x="18618728" y="4682549"/>
            <a:chExt cx="4759026" cy="5564308"/>
          </a:xfrm>
        </p:grpSpPr>
        <p:sp>
          <p:nvSpPr>
            <p:cNvPr id="24" name="Oval 23">
              <a:extLst>
                <a:ext uri="{FF2B5EF4-FFF2-40B4-BE49-F238E27FC236}">
                  <a16:creationId xmlns:a16="http://schemas.microsoft.com/office/drawing/2014/main" id="{A158D8DB-CD92-E840-959A-5A31D5F066E9}"/>
                </a:ext>
              </a:extLst>
            </p:cNvPr>
            <p:cNvSpPr/>
            <p:nvPr/>
          </p:nvSpPr>
          <p:spPr>
            <a:xfrm>
              <a:off x="18618728" y="4682549"/>
              <a:ext cx="3438144" cy="3438490"/>
            </a:xfrm>
            <a:prstGeom prst="ellips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
          <p:nvSpPr>
            <p:cNvPr id="25" name="Oval 24">
              <a:extLst>
                <a:ext uri="{FF2B5EF4-FFF2-40B4-BE49-F238E27FC236}">
                  <a16:creationId xmlns:a16="http://schemas.microsoft.com/office/drawing/2014/main" id="{8BCF1FD1-8094-0943-9CE6-5ED00D41CF58}"/>
                </a:ext>
              </a:extLst>
            </p:cNvPr>
            <p:cNvSpPr/>
            <p:nvPr/>
          </p:nvSpPr>
          <p:spPr>
            <a:xfrm>
              <a:off x="19885847" y="5524093"/>
              <a:ext cx="3438144" cy="3438490"/>
            </a:xfrm>
            <a:prstGeom prst="ellips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
          <p:nvSpPr>
            <p:cNvPr id="26" name="Oval 25">
              <a:extLst>
                <a:ext uri="{FF2B5EF4-FFF2-40B4-BE49-F238E27FC236}">
                  <a16:creationId xmlns:a16="http://schemas.microsoft.com/office/drawing/2014/main" id="{15DBC2F6-B18E-BB41-8D81-0069AE028437}"/>
                </a:ext>
              </a:extLst>
            </p:cNvPr>
            <p:cNvSpPr/>
            <p:nvPr/>
          </p:nvSpPr>
          <p:spPr>
            <a:xfrm>
              <a:off x="18825899" y="6808367"/>
              <a:ext cx="3438144" cy="3438490"/>
            </a:xfrm>
            <a:prstGeom prst="ellips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no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
          <p:nvSpPr>
            <p:cNvPr id="27" name="TextBox 26">
              <a:extLst>
                <a:ext uri="{FF2B5EF4-FFF2-40B4-BE49-F238E27FC236}">
                  <a16:creationId xmlns:a16="http://schemas.microsoft.com/office/drawing/2014/main" id="{C44AD752-5EC2-2B47-B98C-538954978A08}"/>
                </a:ext>
              </a:extLst>
            </p:cNvPr>
            <p:cNvSpPr txBox="1"/>
            <p:nvPr/>
          </p:nvSpPr>
          <p:spPr>
            <a:xfrm>
              <a:off x="20012734" y="6283974"/>
              <a:ext cx="3365020"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1">
                      <a:lumMod val="75000"/>
                    </a:schemeClr>
                  </a:solidFill>
                </a:rPr>
                <a:t>Citizen Science</a:t>
              </a:r>
              <a:endParaRPr kumimoji="0" lang="en-US" b="0" i="0" u="none" strike="noStrike" cap="none" spc="0" normalizeH="0" baseline="0" dirty="0">
                <a:ln>
                  <a:noFill/>
                </a:ln>
                <a:solidFill>
                  <a:schemeClr val="accent1">
                    <a:lumMod val="75000"/>
                  </a:schemeClr>
                </a:solidFill>
                <a:effectLst/>
                <a:uFillTx/>
                <a:latin typeface="+mn-lt"/>
                <a:ea typeface="+mn-ea"/>
                <a:cs typeface="+mn-cs"/>
                <a:sym typeface="Helvetica"/>
              </a:endParaRPr>
            </a:p>
          </p:txBody>
        </p:sp>
        <p:sp>
          <p:nvSpPr>
            <p:cNvPr id="28" name="TextBox 27">
              <a:extLst>
                <a:ext uri="{FF2B5EF4-FFF2-40B4-BE49-F238E27FC236}">
                  <a16:creationId xmlns:a16="http://schemas.microsoft.com/office/drawing/2014/main" id="{54B12F66-CDD2-0840-91D3-0CF7B3572AB0}"/>
                </a:ext>
              </a:extLst>
            </p:cNvPr>
            <p:cNvSpPr txBox="1"/>
            <p:nvPr/>
          </p:nvSpPr>
          <p:spPr>
            <a:xfrm>
              <a:off x="18742948" y="5534704"/>
              <a:ext cx="3082891" cy="738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1">
                      <a:lumMod val="75000"/>
                    </a:schemeClr>
                  </a:solidFill>
                </a:rPr>
                <a:t>Open Science</a:t>
              </a:r>
              <a:endParaRPr kumimoji="0" lang="en-US" b="0" i="0" u="none" strike="noStrike" cap="none" spc="0" normalizeH="0" baseline="0" dirty="0">
                <a:ln>
                  <a:noFill/>
                </a:ln>
                <a:solidFill>
                  <a:schemeClr val="accent1">
                    <a:lumMod val="75000"/>
                  </a:schemeClr>
                </a:solidFill>
                <a:effectLst/>
                <a:uFillTx/>
                <a:latin typeface="+mn-lt"/>
                <a:ea typeface="+mn-ea"/>
                <a:cs typeface="+mn-cs"/>
                <a:sym typeface="Helvetica"/>
              </a:endParaRPr>
            </a:p>
          </p:txBody>
        </p:sp>
        <p:sp>
          <p:nvSpPr>
            <p:cNvPr id="29" name="TextBox 28">
              <a:extLst>
                <a:ext uri="{FF2B5EF4-FFF2-40B4-BE49-F238E27FC236}">
                  <a16:creationId xmlns:a16="http://schemas.microsoft.com/office/drawing/2014/main" id="{8A8B45A0-E5A4-0E4A-B976-F81E8F3DAD95}"/>
                </a:ext>
              </a:extLst>
            </p:cNvPr>
            <p:cNvSpPr txBox="1"/>
            <p:nvPr/>
          </p:nvSpPr>
          <p:spPr>
            <a:xfrm>
              <a:off x="18737892" y="7819015"/>
              <a:ext cx="3390668" cy="1292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8" tIns="91438" rIns="91438" bIns="91438" numCol="1" spcCol="38100" rtlCol="0" anchor="t">
              <a:spAutoFit/>
            </a:bodyPr>
            <a:lstStyle/>
            <a:p>
              <a:pPr marL="0" marR="0" indent="0" algn="ctr" defTabSz="1828800" rtl="0" fontAlgn="auto" latinLnBrk="0" hangingPunct="0">
                <a:lnSpc>
                  <a:spcPct val="100000"/>
                </a:lnSpc>
                <a:spcBef>
                  <a:spcPts val="0"/>
                </a:spcBef>
                <a:spcAft>
                  <a:spcPts val="0"/>
                </a:spcAft>
                <a:buClrTx/>
                <a:buSzTx/>
                <a:buFontTx/>
                <a:buNone/>
                <a:tabLst/>
              </a:pPr>
              <a:r>
                <a:rPr lang="en-US" dirty="0">
                  <a:solidFill>
                    <a:schemeClr val="accent1">
                      <a:lumMod val="75000"/>
                    </a:schemeClr>
                  </a:solidFill>
                </a:rPr>
                <a:t>Science </a:t>
              </a:r>
            </a:p>
            <a:p>
              <a:pPr marL="0" marR="0" indent="0" algn="ctr" defTabSz="1828800" rtl="0" fontAlgn="auto" latinLnBrk="0" hangingPunct="0">
                <a:lnSpc>
                  <a:spcPct val="100000"/>
                </a:lnSpc>
                <a:spcBef>
                  <a:spcPts val="0"/>
                </a:spcBef>
                <a:spcAft>
                  <a:spcPts val="0"/>
                </a:spcAft>
                <a:buClrTx/>
                <a:buSzTx/>
                <a:buFontTx/>
                <a:buNone/>
                <a:tabLst/>
              </a:pPr>
              <a:r>
                <a:rPr lang="en-US" dirty="0">
                  <a:solidFill>
                    <a:schemeClr val="accent1">
                      <a:lumMod val="75000"/>
                    </a:schemeClr>
                  </a:solidFill>
                </a:rPr>
                <a:t>Communication</a:t>
              </a:r>
              <a:endParaRPr kumimoji="0" lang="en-US" b="0" i="0" u="none" strike="noStrike" cap="none" spc="0" normalizeH="0" baseline="0" dirty="0">
                <a:ln>
                  <a:noFill/>
                </a:ln>
                <a:solidFill>
                  <a:schemeClr val="accent1">
                    <a:lumMod val="75000"/>
                  </a:schemeClr>
                </a:solidFill>
                <a:effectLst/>
                <a:uFillTx/>
                <a:latin typeface="+mn-lt"/>
                <a:ea typeface="+mn-ea"/>
                <a:cs typeface="+mn-cs"/>
                <a:sym typeface="Helvetica"/>
              </a:endParaRPr>
            </a:p>
          </p:txBody>
        </p:sp>
      </p:grpSp>
      <p:grpSp>
        <p:nvGrpSpPr>
          <p:cNvPr id="9" name="Group 8">
            <a:extLst>
              <a:ext uri="{FF2B5EF4-FFF2-40B4-BE49-F238E27FC236}">
                <a16:creationId xmlns:a16="http://schemas.microsoft.com/office/drawing/2014/main" id="{7C7A94BE-03AF-BC56-E9F0-6EF26846ECAF}"/>
              </a:ext>
            </a:extLst>
          </p:cNvPr>
          <p:cNvGrpSpPr/>
          <p:nvPr/>
        </p:nvGrpSpPr>
        <p:grpSpPr>
          <a:xfrm>
            <a:off x="7439827" y="5469749"/>
            <a:ext cx="11251965" cy="1292658"/>
            <a:chOff x="7439827" y="5469749"/>
            <a:chExt cx="11251965" cy="1292658"/>
          </a:xfrm>
        </p:grpSpPr>
        <p:sp>
          <p:nvSpPr>
            <p:cNvPr id="102" name="TextBox 101">
              <a:extLst>
                <a:ext uri="{FF2B5EF4-FFF2-40B4-BE49-F238E27FC236}">
                  <a16:creationId xmlns:a16="http://schemas.microsoft.com/office/drawing/2014/main" id="{260C8BC0-B39C-AB23-4915-0368DE8E6D78}"/>
                </a:ext>
              </a:extLst>
            </p:cNvPr>
            <p:cNvSpPr txBox="1"/>
            <p:nvPr/>
          </p:nvSpPr>
          <p:spPr>
            <a:xfrm>
              <a:off x="7813363" y="5469749"/>
              <a:ext cx="10878429" cy="1292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2"/>
                  </a:solidFill>
                </a:rPr>
                <a:t>Bundle communities closer together </a:t>
              </a:r>
            </a:p>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2"/>
                  </a:solidFill>
                </a:rPr>
                <a:t>(national &amp; institutional)</a:t>
              </a:r>
              <a:endParaRPr kumimoji="0" lang="en-US" b="0" i="0" u="none" strike="noStrike" cap="none" spc="0" normalizeH="0" baseline="0" dirty="0">
                <a:ln>
                  <a:noFill/>
                </a:ln>
                <a:solidFill>
                  <a:schemeClr val="accent2"/>
                </a:solidFill>
                <a:effectLst/>
                <a:uFillTx/>
                <a:latin typeface="+mn-lt"/>
                <a:ea typeface="+mn-ea"/>
                <a:cs typeface="+mn-cs"/>
                <a:sym typeface="Helvetica"/>
              </a:endParaRPr>
            </a:p>
          </p:txBody>
        </p:sp>
        <p:sp>
          <p:nvSpPr>
            <p:cNvPr id="7" name="Rectangle 6">
              <a:extLst>
                <a:ext uri="{FF2B5EF4-FFF2-40B4-BE49-F238E27FC236}">
                  <a16:creationId xmlns:a16="http://schemas.microsoft.com/office/drawing/2014/main" id="{6BEC4C9F-65A0-BA47-8BFB-57E206E4A2EE}"/>
                </a:ext>
              </a:extLst>
            </p:cNvPr>
            <p:cNvSpPr/>
            <p:nvPr/>
          </p:nvSpPr>
          <p:spPr>
            <a:xfrm>
              <a:off x="7439827" y="5495734"/>
              <a:ext cx="312463" cy="1078999"/>
            </a:xfrm>
            <a:prstGeom prst="rect">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grpSp>
      <p:grpSp>
        <p:nvGrpSpPr>
          <p:cNvPr id="11" name="Group 10">
            <a:extLst>
              <a:ext uri="{FF2B5EF4-FFF2-40B4-BE49-F238E27FC236}">
                <a16:creationId xmlns:a16="http://schemas.microsoft.com/office/drawing/2014/main" id="{439D85EA-32DD-EEC1-ABB3-9C797189D0A1}"/>
              </a:ext>
            </a:extLst>
          </p:cNvPr>
          <p:cNvGrpSpPr/>
          <p:nvPr/>
        </p:nvGrpSpPr>
        <p:grpSpPr>
          <a:xfrm>
            <a:off x="7439827" y="8086505"/>
            <a:ext cx="11114790" cy="1292658"/>
            <a:chOff x="7439827" y="8086505"/>
            <a:chExt cx="11114790" cy="1292658"/>
          </a:xfrm>
        </p:grpSpPr>
        <p:sp>
          <p:nvSpPr>
            <p:cNvPr id="111" name="TextBox 110">
              <a:extLst>
                <a:ext uri="{FF2B5EF4-FFF2-40B4-BE49-F238E27FC236}">
                  <a16:creationId xmlns:a16="http://schemas.microsoft.com/office/drawing/2014/main" id="{45607811-7F49-2710-F25B-358FAFCDD36E}"/>
                </a:ext>
              </a:extLst>
            </p:cNvPr>
            <p:cNvSpPr txBox="1"/>
            <p:nvPr/>
          </p:nvSpPr>
          <p:spPr>
            <a:xfrm>
              <a:off x="7899074" y="8086505"/>
              <a:ext cx="10655543" cy="1292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2"/>
                  </a:solidFill>
                </a:rPr>
                <a:t>Align with the ‘National Center Science </a:t>
              </a:r>
              <a:r>
                <a:rPr kumimoji="0" lang="en-US" b="0" i="0" u="none" strike="noStrike" cap="none" spc="0" normalizeH="0" baseline="0" dirty="0">
                  <a:ln>
                    <a:noFill/>
                  </a:ln>
                  <a:solidFill>
                    <a:schemeClr val="accent2"/>
                  </a:solidFill>
                  <a:effectLst/>
                  <a:uFillTx/>
                  <a:latin typeface="+mn-lt"/>
                  <a:ea typeface="+mn-ea"/>
                  <a:cs typeface="+mn-cs"/>
                  <a:sym typeface="Helvetica"/>
                </a:rPr>
                <a:t>Communication’ (</a:t>
              </a:r>
              <a:r>
                <a:rPr kumimoji="0" lang="en-US" b="0" i="1" u="none" strike="noStrike" cap="none" spc="0" normalizeH="0" baseline="0" dirty="0">
                  <a:ln>
                    <a:noFill/>
                  </a:ln>
                  <a:solidFill>
                    <a:schemeClr val="accent2"/>
                  </a:solidFill>
                  <a:effectLst/>
                  <a:uFillTx/>
                  <a:latin typeface="+mn-lt"/>
                  <a:ea typeface="+mn-ea"/>
                  <a:cs typeface="+mn-cs"/>
                  <a:sym typeface="Helvetica"/>
                </a:rPr>
                <a:t>in development</a:t>
              </a:r>
              <a:r>
                <a:rPr kumimoji="0" lang="en-US" b="0" i="0" u="none" strike="noStrike" cap="none" spc="0" normalizeH="0" baseline="0" dirty="0">
                  <a:ln>
                    <a:noFill/>
                  </a:ln>
                  <a:solidFill>
                    <a:schemeClr val="accent2"/>
                  </a:solidFill>
                  <a:effectLst/>
                  <a:uFillTx/>
                  <a:latin typeface="+mn-lt"/>
                  <a:ea typeface="+mn-ea"/>
                  <a:cs typeface="+mn-cs"/>
                  <a:sym typeface="Helvetica"/>
                </a:rPr>
                <a:t>)</a:t>
              </a:r>
            </a:p>
          </p:txBody>
        </p:sp>
        <p:sp>
          <p:nvSpPr>
            <p:cNvPr id="33" name="Rectangle 32">
              <a:extLst>
                <a:ext uri="{FF2B5EF4-FFF2-40B4-BE49-F238E27FC236}">
                  <a16:creationId xmlns:a16="http://schemas.microsoft.com/office/drawing/2014/main" id="{C9358260-2AF6-6349-9A0E-A506A1B14791}"/>
                </a:ext>
              </a:extLst>
            </p:cNvPr>
            <p:cNvSpPr/>
            <p:nvPr/>
          </p:nvSpPr>
          <p:spPr>
            <a:xfrm>
              <a:off x="7439827" y="8216730"/>
              <a:ext cx="312463" cy="1078999"/>
            </a:xfrm>
            <a:prstGeom prst="rect">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grpSp>
      <p:grpSp>
        <p:nvGrpSpPr>
          <p:cNvPr id="10" name="Group 9">
            <a:extLst>
              <a:ext uri="{FF2B5EF4-FFF2-40B4-BE49-F238E27FC236}">
                <a16:creationId xmlns:a16="http://schemas.microsoft.com/office/drawing/2014/main" id="{6823D407-8F47-606D-3B7C-E5364D820043}"/>
              </a:ext>
            </a:extLst>
          </p:cNvPr>
          <p:cNvGrpSpPr/>
          <p:nvPr/>
        </p:nvGrpSpPr>
        <p:grpSpPr>
          <a:xfrm>
            <a:off x="7439827" y="6777595"/>
            <a:ext cx="12699050" cy="1292658"/>
            <a:chOff x="7439827" y="6777595"/>
            <a:chExt cx="12699050" cy="1292658"/>
          </a:xfrm>
        </p:grpSpPr>
        <p:sp>
          <p:nvSpPr>
            <p:cNvPr id="32" name="Rectangle 31">
              <a:extLst>
                <a:ext uri="{FF2B5EF4-FFF2-40B4-BE49-F238E27FC236}">
                  <a16:creationId xmlns:a16="http://schemas.microsoft.com/office/drawing/2014/main" id="{DD613302-DB17-5A4D-977A-6BFA54C53B1D}"/>
                </a:ext>
              </a:extLst>
            </p:cNvPr>
            <p:cNvSpPr/>
            <p:nvPr/>
          </p:nvSpPr>
          <p:spPr>
            <a:xfrm>
              <a:off x="7439827" y="6856232"/>
              <a:ext cx="312463" cy="1078999"/>
            </a:xfrm>
            <a:prstGeom prst="rect">
              <a:avLst/>
            </a:prstGeom>
            <a:solidFill>
              <a:schemeClr val="accent2"/>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
          <p:nvSpPr>
            <p:cNvPr id="34" name="TextBox 33">
              <a:extLst>
                <a:ext uri="{FF2B5EF4-FFF2-40B4-BE49-F238E27FC236}">
                  <a16:creationId xmlns:a16="http://schemas.microsoft.com/office/drawing/2014/main" id="{9F4B8846-F7B3-F242-A8C0-36CFF029563F}"/>
                </a:ext>
              </a:extLst>
            </p:cNvPr>
            <p:cNvSpPr txBox="1"/>
            <p:nvPr/>
          </p:nvSpPr>
          <p:spPr>
            <a:xfrm>
              <a:off x="7879177" y="6777595"/>
              <a:ext cx="12259700" cy="1292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8" tIns="91438" rIns="91438" bIns="91438" numCol="1" spcCol="38100" rtlCol="0" anchor="t">
              <a:spAutoFit/>
            </a:bodyPr>
            <a:lstStyle/>
            <a:p>
              <a:pPr marL="0" marR="0" indent="0" algn="l" defTabSz="1828800" rtl="0" fontAlgn="auto" latinLnBrk="0" hangingPunct="0">
                <a:lnSpc>
                  <a:spcPct val="100000"/>
                </a:lnSpc>
                <a:spcBef>
                  <a:spcPts val="0"/>
                </a:spcBef>
                <a:spcAft>
                  <a:spcPts val="0"/>
                </a:spcAft>
                <a:buClrTx/>
                <a:buSzTx/>
                <a:buFontTx/>
                <a:buNone/>
                <a:tabLst/>
              </a:pPr>
              <a:r>
                <a:rPr lang="en-US" dirty="0">
                  <a:solidFill>
                    <a:schemeClr val="accent2"/>
                  </a:solidFill>
                </a:rPr>
                <a:t>Include </a:t>
              </a:r>
              <a:r>
                <a:rPr lang="en-US" dirty="0" err="1">
                  <a:solidFill>
                    <a:schemeClr val="accent2"/>
                  </a:solidFill>
                </a:rPr>
                <a:t>scicomm’ers</a:t>
              </a:r>
              <a:r>
                <a:rPr lang="en-US" dirty="0">
                  <a:solidFill>
                    <a:schemeClr val="accent2"/>
                  </a:solidFill>
                </a:rPr>
                <a:t> into advisory boards of </a:t>
              </a:r>
            </a:p>
            <a:p>
              <a:pPr marL="0" marR="0" indent="0" algn="l" defTabSz="1828800" rtl="0" fontAlgn="auto" latinLnBrk="0" hangingPunct="0">
                <a:lnSpc>
                  <a:spcPct val="100000"/>
                </a:lnSpc>
                <a:spcBef>
                  <a:spcPts val="0"/>
                </a:spcBef>
                <a:spcAft>
                  <a:spcPts val="0"/>
                </a:spcAft>
                <a:buClrTx/>
                <a:buSzTx/>
                <a:buFontTx/>
                <a:buNone/>
                <a:tabLst/>
              </a:pPr>
              <a:r>
                <a:rPr kumimoji="0" lang="en-US" b="0" i="0" u="none" strike="noStrike" cap="none" spc="0" normalizeH="0" baseline="0" dirty="0">
                  <a:ln>
                    <a:noFill/>
                  </a:ln>
                  <a:solidFill>
                    <a:schemeClr val="accent2"/>
                  </a:solidFill>
                  <a:effectLst/>
                  <a:uFillTx/>
                  <a:latin typeface="+mn-lt"/>
                  <a:ea typeface="+mn-ea"/>
                  <a:cs typeface="+mn-cs"/>
                  <a:sym typeface="Helvetica"/>
                </a:rPr>
                <a:t>Open </a:t>
              </a:r>
              <a:r>
                <a:rPr lang="en-US" dirty="0">
                  <a:solidFill>
                    <a:schemeClr val="accent2"/>
                  </a:solidFill>
                </a:rPr>
                <a:t>S</a:t>
              </a:r>
              <a:r>
                <a:rPr kumimoji="0" lang="en-US" b="0" i="0" u="none" strike="noStrike" cap="none" spc="0" normalizeH="0" baseline="0" dirty="0">
                  <a:ln>
                    <a:noFill/>
                  </a:ln>
                  <a:solidFill>
                    <a:schemeClr val="accent2"/>
                  </a:solidFill>
                  <a:effectLst/>
                  <a:uFillTx/>
                  <a:latin typeface="+mn-lt"/>
                  <a:ea typeface="+mn-ea"/>
                  <a:cs typeface="+mn-cs"/>
                  <a:sym typeface="Helvetica"/>
                </a:rPr>
                <a:t>cience organizations (vice versa)</a:t>
              </a:r>
            </a:p>
          </p:txBody>
        </p:sp>
      </p:grpSp>
    </p:spTree>
    <p:extLst>
      <p:ext uri="{BB962C8B-B14F-4D97-AF65-F5344CB8AC3E}">
        <p14:creationId xmlns:p14="http://schemas.microsoft.com/office/powerpoint/2010/main" val="86915833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antoorthema">
  <a:themeElements>
    <a:clrScheme name="Kantoor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Kantoorthema">
      <a:majorFont>
        <a:latin typeface="Calibri"/>
        <a:ea typeface="Calibri"/>
        <a:cs typeface="Calibri"/>
      </a:majorFont>
      <a:minorFont>
        <a:latin typeface="Helvetica"/>
        <a:ea typeface="Helvetica"/>
        <a:cs typeface="Helvetica"/>
      </a:minorFont>
    </a:fontScheme>
    <a:fmtScheme name="Kantoor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91438" tIns="91438" rIns="91438" bIns="91438"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91438" tIns="91438" rIns="91438" bIns="91438"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Kantoorthema">
  <a:themeElements>
    <a:clrScheme name="Kantoor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Kantoorthema">
      <a:majorFont>
        <a:latin typeface="Calibri"/>
        <a:ea typeface="Calibri"/>
        <a:cs typeface="Calibri"/>
      </a:majorFont>
      <a:minorFont>
        <a:latin typeface="Helvetica"/>
        <a:ea typeface="Helvetica"/>
        <a:cs typeface="Helvetica"/>
      </a:minorFont>
    </a:fontScheme>
    <a:fmtScheme name="Kantoor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91438" tIns="91438" rIns="91438" bIns="91438"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91438" tIns="91438" rIns="91438" bIns="91438"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28157</TotalTime>
  <Words>320</Words>
  <Application>Microsoft Macintosh PowerPoint</Application>
  <PresentationFormat>Custom</PresentationFormat>
  <Paragraphs>79</Paragraphs>
  <Slides>6</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Helvetica</vt:lpstr>
      <vt:lpstr>Roboto</vt:lpstr>
      <vt:lpstr>Share Tech</vt:lpstr>
      <vt:lpstr>Kantoorthema</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Melanie Imming</dc:creator>
  <cp:lastModifiedBy>Frederike Schmitz</cp:lastModifiedBy>
  <cp:revision>32</cp:revision>
  <dcterms:modified xsi:type="dcterms:W3CDTF">2022-08-29T17:53:30Z</dcterms:modified>
</cp:coreProperties>
</file>